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4"/>
  </p:notesMasterIdLst>
  <p:handoutMasterIdLst>
    <p:handoutMasterId r:id="rId45"/>
  </p:handoutMasterIdLst>
  <p:sldIdLst>
    <p:sldId id="341" r:id="rId2"/>
    <p:sldId id="361" r:id="rId3"/>
    <p:sldId id="390" r:id="rId4"/>
    <p:sldId id="374" r:id="rId5"/>
    <p:sldId id="387" r:id="rId6"/>
    <p:sldId id="399" r:id="rId7"/>
    <p:sldId id="364" r:id="rId8"/>
    <p:sldId id="415" r:id="rId9"/>
    <p:sldId id="392" r:id="rId10"/>
    <p:sldId id="398" r:id="rId11"/>
    <p:sldId id="389" r:id="rId12"/>
    <p:sldId id="394" r:id="rId13"/>
    <p:sldId id="395" r:id="rId14"/>
    <p:sldId id="396" r:id="rId15"/>
    <p:sldId id="386" r:id="rId16"/>
    <p:sldId id="365" r:id="rId17"/>
    <p:sldId id="367" r:id="rId18"/>
    <p:sldId id="375" r:id="rId19"/>
    <p:sldId id="416" r:id="rId20"/>
    <p:sldId id="376" r:id="rId21"/>
    <p:sldId id="380" r:id="rId22"/>
    <p:sldId id="402" r:id="rId23"/>
    <p:sldId id="403" r:id="rId24"/>
    <p:sldId id="404" r:id="rId25"/>
    <p:sldId id="405" r:id="rId26"/>
    <p:sldId id="407" r:id="rId27"/>
    <p:sldId id="408" r:id="rId28"/>
    <p:sldId id="406" r:id="rId29"/>
    <p:sldId id="410" r:id="rId30"/>
    <p:sldId id="417" r:id="rId31"/>
    <p:sldId id="421" r:id="rId32"/>
    <p:sldId id="418" r:id="rId33"/>
    <p:sldId id="420" r:id="rId34"/>
    <p:sldId id="419" r:id="rId35"/>
    <p:sldId id="422" r:id="rId36"/>
    <p:sldId id="423" r:id="rId37"/>
    <p:sldId id="424" r:id="rId38"/>
    <p:sldId id="426" r:id="rId39"/>
    <p:sldId id="425" r:id="rId40"/>
    <p:sldId id="412" r:id="rId41"/>
    <p:sldId id="413" r:id="rId42"/>
    <p:sldId id="397" r:id="rId4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ABE"/>
    <a:srgbClr val="7F7F7F"/>
    <a:srgbClr val="6A747D"/>
    <a:srgbClr val="6A747B"/>
    <a:srgbClr val="717B81"/>
    <a:srgbClr val="FFFFFF"/>
    <a:srgbClr val="F79C0E"/>
    <a:srgbClr val="F2F2F2"/>
    <a:srgbClr val="B2DB17"/>
    <a:srgbClr val="099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20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24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306B6-4670-4FB5-80CF-067F6DD7F5B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5F99-B28E-4986-B3FA-B12899846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9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813D5-9FCA-46AC-A6C6-FCB430757C46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3275E-AED9-4E4A-A048-F079273D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0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53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318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25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1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33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5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358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32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083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724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63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58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011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94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5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80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703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70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52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89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5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5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34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98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73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00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493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42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11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3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032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문제해결 </a:t>
            </a:r>
            <a:r>
              <a:rPr lang="en-US" altLang="ko-KR" dirty="0"/>
              <a:t>2. </a:t>
            </a:r>
            <a:r>
              <a:rPr lang="ko-KR" altLang="en-US" dirty="0"/>
              <a:t>교육 인프라구축 </a:t>
            </a:r>
            <a:r>
              <a:rPr lang="en-US" altLang="ko-KR" dirty="0"/>
              <a:t>3. </a:t>
            </a:r>
            <a:r>
              <a:rPr lang="ko-KR" altLang="en-US" dirty="0"/>
              <a:t>사회환원 사업을 통해 산업수학의 허브가 되는 것이 최종 목표입니다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번의 자료를 간단히 영어로 표현한 페이지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87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75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632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1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0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3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9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796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6B06-3BC3-47DF-B968-F27E38A0D7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92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4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7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606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4E8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49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1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47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2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6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07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134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1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2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25D95-B5DB-4DB4-A19A-BB079CF7FD07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BC1FB-F009-4B90-A3D1-D822F45C4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1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17755" y="1548976"/>
            <a:ext cx="10756490" cy="235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000" b="1" spc="-50" dirty="0" smtClean="0">
                <a:solidFill>
                  <a:srgbClr val="6A747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안과질환 진단 알고리즘의 소개</a:t>
            </a:r>
            <a:endParaRPr lang="en-US" altLang="ko-KR" sz="6000" b="1" spc="-50" dirty="0">
              <a:solidFill>
                <a:srgbClr val="6A747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4E8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5772150"/>
            <a:ext cx="12192000" cy="1085850"/>
          </a:xfrm>
          <a:prstGeom prst="rect">
            <a:avLst/>
          </a:prstGeom>
          <a:solidFill>
            <a:srgbClr val="4E8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94" y="4781588"/>
            <a:ext cx="4107362" cy="698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75919" y="4810163"/>
            <a:ext cx="4107362" cy="565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spc="300" dirty="0" smtClean="0">
                <a:solidFill>
                  <a:srgbClr val="6A74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부산의료수학센터</a:t>
            </a:r>
            <a:endParaRPr lang="en-US" altLang="ko-KR" sz="2400" spc="300" dirty="0">
              <a:solidFill>
                <a:srgbClr val="6A747D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265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stCxn id="15" idx="0"/>
          </p:cNvCxnSpPr>
          <p:nvPr/>
        </p:nvCxnSpPr>
        <p:spPr>
          <a:xfrm flipH="1" flipV="1">
            <a:off x="1732085" y="3972237"/>
            <a:ext cx="432947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69188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Section 1, 3 – 495 layers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57877" y="2921313"/>
            <a:ext cx="2561418" cy="2102400"/>
            <a:chOff x="8933572" y="3036927"/>
            <a:chExt cx="2561418" cy="2102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4710" t="3356" r="2398" b="9055"/>
            <a:stretch/>
          </p:blipFill>
          <p:spPr>
            <a:xfrm>
              <a:off x="9410590" y="3036927"/>
              <a:ext cx="2084400" cy="2102400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14710" t="3357" r="2398" b="9055"/>
            <a:stretch/>
          </p:blipFill>
          <p:spPr>
            <a:xfrm>
              <a:off x="9172081" y="3036927"/>
              <a:ext cx="2084400" cy="2102400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14646" t="3307" r="2399" b="9127"/>
            <a:stretch/>
          </p:blipFill>
          <p:spPr>
            <a:xfrm>
              <a:off x="8933572" y="3036927"/>
              <a:ext cx="2085975" cy="2101851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280343" y="27733"/>
            <a:ext cx="5658388" cy="7889010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5299419" y="5593743"/>
            <a:ext cx="409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+mj-lt"/>
              </a:rPr>
              <a:t>x4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7499856" y="5593743"/>
            <a:ext cx="409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+mj-lt"/>
              </a:rPr>
              <a:t>x7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10054042" y="6493655"/>
            <a:ext cx="409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+mj-lt"/>
              </a:rPr>
              <a:t>x3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730716" y="3876089"/>
            <a:ext cx="1055737" cy="192295"/>
          </a:xfrm>
          <a:prstGeom prst="rect">
            <a:avLst/>
          </a:prstGeom>
        </p:spPr>
      </p:pic>
      <p:cxnSp>
        <p:nvCxnSpPr>
          <p:cNvPr id="116" name="직선 연결선 115"/>
          <p:cNvCxnSpPr>
            <a:stCxn id="21" idx="0"/>
            <a:endCxn id="15" idx="2"/>
          </p:cNvCxnSpPr>
          <p:nvPr/>
        </p:nvCxnSpPr>
        <p:spPr>
          <a:xfrm flipH="1">
            <a:off x="10054042" y="3972236"/>
            <a:ext cx="108395" cy="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4" name="그룹 193"/>
          <p:cNvGrpSpPr/>
          <p:nvPr/>
        </p:nvGrpSpPr>
        <p:grpSpPr>
          <a:xfrm>
            <a:off x="10691446" y="3102906"/>
            <a:ext cx="1226711" cy="1738660"/>
            <a:chOff x="10691446" y="1705708"/>
            <a:chExt cx="1226711" cy="1738660"/>
          </a:xfrm>
        </p:grpSpPr>
        <p:grpSp>
          <p:nvGrpSpPr>
            <p:cNvPr id="2052" name="그룹 2051"/>
            <p:cNvGrpSpPr/>
            <p:nvPr/>
          </p:nvGrpSpPr>
          <p:grpSpPr>
            <a:xfrm>
              <a:off x="10691446" y="1705708"/>
              <a:ext cx="386129" cy="1738660"/>
              <a:chOff x="10691446" y="1705708"/>
              <a:chExt cx="386129" cy="1738660"/>
            </a:xfrm>
          </p:grpSpPr>
          <p:sp>
            <p:nvSpPr>
              <p:cNvPr id="2050" name="직사각형 2049"/>
              <p:cNvSpPr/>
              <p:nvPr/>
            </p:nvSpPr>
            <p:spPr>
              <a:xfrm>
                <a:off x="10691446" y="1705708"/>
                <a:ext cx="386129" cy="1738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1" name="타원 2050"/>
              <p:cNvSpPr/>
              <p:nvPr/>
            </p:nvSpPr>
            <p:spPr>
              <a:xfrm>
                <a:off x="10735040" y="3101799"/>
                <a:ext cx="298939" cy="2989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/>
              <p:cNvSpPr/>
              <p:nvPr/>
            </p:nvSpPr>
            <p:spPr>
              <a:xfrm>
                <a:off x="10735040" y="1751631"/>
                <a:ext cx="298939" cy="2989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/>
              <p:cNvSpPr/>
              <p:nvPr/>
            </p:nvSpPr>
            <p:spPr>
              <a:xfrm>
                <a:off x="10735040" y="2096493"/>
                <a:ext cx="298939" cy="2989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/>
              <p:cNvSpPr/>
              <p:nvPr/>
            </p:nvSpPr>
            <p:spPr>
              <a:xfrm>
                <a:off x="10735040" y="2441355"/>
                <a:ext cx="298939" cy="2989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10861650" y="282401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10861650" y="29077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/>
              <p:cNvSpPr/>
              <p:nvPr/>
            </p:nvSpPr>
            <p:spPr>
              <a:xfrm>
                <a:off x="10861650" y="29907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11532028" y="1705708"/>
              <a:ext cx="386129" cy="1738660"/>
              <a:chOff x="10691446" y="1705708"/>
              <a:chExt cx="386129" cy="1738660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10691446" y="1705708"/>
                <a:ext cx="386129" cy="1738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10735040" y="3101799"/>
                <a:ext cx="298939" cy="2989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10735040" y="1751631"/>
                <a:ext cx="298939" cy="2989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/>
              <p:cNvSpPr/>
              <p:nvPr/>
            </p:nvSpPr>
            <p:spPr>
              <a:xfrm>
                <a:off x="10735040" y="2096493"/>
                <a:ext cx="298939" cy="2989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10735040" y="2441355"/>
                <a:ext cx="298939" cy="2989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10861650" y="282401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10861650" y="29077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10861650" y="29907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054" name="직선 연결선 2053"/>
            <p:cNvCxnSpPr>
              <a:stCxn id="121" idx="6"/>
              <a:endCxn id="133" idx="2"/>
            </p:cNvCxnSpPr>
            <p:nvPr/>
          </p:nvCxnSpPr>
          <p:spPr>
            <a:xfrm>
              <a:off x="11033979" y="1901101"/>
              <a:ext cx="54164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>
              <a:stCxn id="121" idx="6"/>
              <a:endCxn id="135" idx="2"/>
            </p:cNvCxnSpPr>
            <p:nvPr/>
          </p:nvCxnSpPr>
          <p:spPr>
            <a:xfrm>
              <a:off x="11033979" y="1901101"/>
              <a:ext cx="541643" cy="6897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>
              <a:stCxn id="121" idx="6"/>
              <a:endCxn id="134" idx="2"/>
            </p:cNvCxnSpPr>
            <p:nvPr/>
          </p:nvCxnSpPr>
          <p:spPr>
            <a:xfrm>
              <a:off x="11033979" y="1901101"/>
              <a:ext cx="541643" cy="34486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>
              <a:stCxn id="122" idx="6"/>
              <a:endCxn id="135" idx="2"/>
            </p:cNvCxnSpPr>
            <p:nvPr/>
          </p:nvCxnSpPr>
          <p:spPr>
            <a:xfrm>
              <a:off x="11033979" y="2245963"/>
              <a:ext cx="541643" cy="34486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>
              <a:stCxn id="121" idx="6"/>
              <a:endCxn id="132" idx="2"/>
            </p:cNvCxnSpPr>
            <p:nvPr/>
          </p:nvCxnSpPr>
          <p:spPr>
            <a:xfrm>
              <a:off x="11033979" y="1901101"/>
              <a:ext cx="541643" cy="13501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>
              <a:stCxn id="122" idx="6"/>
              <a:endCxn id="133" idx="2"/>
            </p:cNvCxnSpPr>
            <p:nvPr/>
          </p:nvCxnSpPr>
          <p:spPr>
            <a:xfrm flipV="1">
              <a:off x="11033979" y="1901101"/>
              <a:ext cx="541643" cy="34486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>
              <a:stCxn id="122" idx="6"/>
              <a:endCxn id="132" idx="2"/>
            </p:cNvCxnSpPr>
            <p:nvPr/>
          </p:nvCxnSpPr>
          <p:spPr>
            <a:xfrm>
              <a:off x="11033979" y="2245963"/>
              <a:ext cx="541643" cy="10053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>
              <a:stCxn id="123" idx="6"/>
              <a:endCxn id="135" idx="2"/>
            </p:cNvCxnSpPr>
            <p:nvPr/>
          </p:nvCxnSpPr>
          <p:spPr>
            <a:xfrm>
              <a:off x="11033979" y="2590825"/>
              <a:ext cx="54164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>
              <a:stCxn id="122" idx="6"/>
              <a:endCxn id="134" idx="2"/>
            </p:cNvCxnSpPr>
            <p:nvPr/>
          </p:nvCxnSpPr>
          <p:spPr>
            <a:xfrm>
              <a:off x="11033979" y="2245963"/>
              <a:ext cx="54164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>
              <a:stCxn id="123" idx="6"/>
              <a:endCxn id="133" idx="2"/>
            </p:cNvCxnSpPr>
            <p:nvPr/>
          </p:nvCxnSpPr>
          <p:spPr>
            <a:xfrm flipV="1">
              <a:off x="11033979" y="1901101"/>
              <a:ext cx="541643" cy="6897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>
              <a:stCxn id="123" idx="6"/>
              <a:endCxn id="132" idx="2"/>
            </p:cNvCxnSpPr>
            <p:nvPr/>
          </p:nvCxnSpPr>
          <p:spPr>
            <a:xfrm>
              <a:off x="11033979" y="2590825"/>
              <a:ext cx="541643" cy="6604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>
              <a:stCxn id="2051" idx="6"/>
              <a:endCxn id="134" idx="2"/>
            </p:cNvCxnSpPr>
            <p:nvPr/>
          </p:nvCxnSpPr>
          <p:spPr>
            <a:xfrm flipV="1">
              <a:off x="11033979" y="2245963"/>
              <a:ext cx="541643" cy="10053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>
              <a:stCxn id="123" idx="6"/>
              <a:endCxn id="134" idx="2"/>
            </p:cNvCxnSpPr>
            <p:nvPr/>
          </p:nvCxnSpPr>
          <p:spPr>
            <a:xfrm flipV="1">
              <a:off x="11033979" y="2245963"/>
              <a:ext cx="541643" cy="34486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>
              <a:stCxn id="2051" idx="6"/>
              <a:endCxn id="133" idx="2"/>
            </p:cNvCxnSpPr>
            <p:nvPr/>
          </p:nvCxnSpPr>
          <p:spPr>
            <a:xfrm flipV="1">
              <a:off x="11033979" y="1901101"/>
              <a:ext cx="541643" cy="13501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>
              <a:stCxn id="2051" idx="6"/>
              <a:endCxn id="135" idx="2"/>
            </p:cNvCxnSpPr>
            <p:nvPr/>
          </p:nvCxnSpPr>
          <p:spPr>
            <a:xfrm flipV="1">
              <a:off x="11033979" y="2590825"/>
              <a:ext cx="541643" cy="6604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>
              <a:stCxn id="2051" idx="6"/>
              <a:endCxn id="132" idx="2"/>
            </p:cNvCxnSpPr>
            <p:nvPr/>
          </p:nvCxnSpPr>
          <p:spPr>
            <a:xfrm>
              <a:off x="11033979" y="3251269"/>
              <a:ext cx="54164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7" name="직선 연결선 226"/>
          <p:cNvCxnSpPr>
            <a:stCxn id="2050" idx="1"/>
            <a:endCxn id="21" idx="2"/>
          </p:cNvCxnSpPr>
          <p:nvPr/>
        </p:nvCxnSpPr>
        <p:spPr>
          <a:xfrm flipH="1">
            <a:off x="10354732" y="3972236"/>
            <a:ext cx="3367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3475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Section 1, 3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457" y="2052870"/>
            <a:ext cx="2095778" cy="2958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765" y="2052870"/>
            <a:ext cx="2095778" cy="295874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238899" y="1399864"/>
            <a:ext cx="1489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</a:rPr>
              <a:t>Section 1</a:t>
            </a:r>
            <a:endParaRPr lang="ko-KR" altLang="en-US" sz="2000" dirty="0">
              <a:latin typeface="+mj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8463591" y="1399864"/>
            <a:ext cx="1489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</a:rPr>
              <a:t>Section </a:t>
            </a:r>
            <a:r>
              <a:rPr lang="en-US" altLang="ko-KR" sz="2000" dirty="0">
                <a:latin typeface="+mj-lt"/>
              </a:rPr>
              <a:t>3</a:t>
            </a:r>
            <a:endParaRPr lang="ko-KR" altLang="en-US" sz="2000" dirty="0">
              <a:latin typeface="+mj-lt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1826436" y="5064456"/>
            <a:ext cx="925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+mj-lt"/>
              </a:rPr>
              <a:t>497,664</a:t>
            </a:r>
            <a:endParaRPr lang="ko-KR" altLang="en-US" sz="1400" dirty="0">
              <a:latin typeface="+mj-lt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3478673" y="5064456"/>
            <a:ext cx="409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+mj-lt"/>
              </a:rPr>
              <a:t>20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8051390" y="5064456"/>
            <a:ext cx="925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+mj-lt"/>
              </a:rPr>
              <a:t>497,664</a:t>
            </a:r>
            <a:endParaRPr lang="ko-KR" altLang="en-US" sz="1400" dirty="0">
              <a:latin typeface="+mj-lt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9703627" y="5064456"/>
            <a:ext cx="409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+mj-lt"/>
              </a:rPr>
              <a:t>56</a:t>
            </a:r>
            <a:endParaRPr lang="ko-KR" altLang="en-US" sz="1400" dirty="0">
              <a:latin typeface="+mj-lt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3205362" y="5609579"/>
            <a:ext cx="95571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latin typeface="+mj-lt"/>
              </a:rPr>
              <a:t>softmax</a:t>
            </a:r>
            <a:endParaRPr lang="ko-KR" altLang="en-US" sz="1400" dirty="0">
              <a:latin typeface="+mj-lt"/>
            </a:endParaRPr>
          </a:p>
        </p:txBody>
      </p:sp>
      <p:cxnSp>
        <p:nvCxnSpPr>
          <p:cNvPr id="12" name="꺾인 연결선 11"/>
          <p:cNvCxnSpPr>
            <a:stCxn id="60" idx="1"/>
            <a:endCxn id="8" idx="2"/>
          </p:cNvCxnSpPr>
          <p:nvPr/>
        </p:nvCxnSpPr>
        <p:spPr>
          <a:xfrm rot="10800000">
            <a:off x="2983654" y="5011616"/>
            <a:ext cx="221708" cy="75185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9426308" y="5609579"/>
            <a:ext cx="963726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+mj-lt"/>
              </a:rPr>
              <a:t>sigmoid</a:t>
            </a:r>
            <a:endParaRPr lang="ko-KR" altLang="en-US" sz="1400" dirty="0">
              <a:latin typeface="+mj-lt"/>
            </a:endParaRPr>
          </a:p>
        </p:txBody>
      </p:sp>
      <p:cxnSp>
        <p:nvCxnSpPr>
          <p:cNvPr id="69" name="꺾인 연결선 11"/>
          <p:cNvCxnSpPr>
            <a:stCxn id="68" idx="1"/>
          </p:cNvCxnSpPr>
          <p:nvPr/>
        </p:nvCxnSpPr>
        <p:spPr>
          <a:xfrm rot="10800000">
            <a:off x="9208614" y="5011628"/>
            <a:ext cx="217695" cy="751841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2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정육면체 12"/>
          <p:cNvSpPr/>
          <p:nvPr/>
        </p:nvSpPr>
        <p:spPr>
          <a:xfrm flipH="1">
            <a:off x="10811660" y="4732115"/>
            <a:ext cx="1289141" cy="1289141"/>
          </a:xfrm>
          <a:prstGeom prst="cube">
            <a:avLst>
              <a:gd name="adj" fmla="val 36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1" idx="1"/>
            <a:endCxn id="55" idx="3"/>
          </p:cNvCxnSpPr>
          <p:nvPr/>
        </p:nvCxnSpPr>
        <p:spPr>
          <a:xfrm rot="10800000">
            <a:off x="1263483" y="4059685"/>
            <a:ext cx="1022519" cy="1756621"/>
          </a:xfrm>
          <a:prstGeom prst="bentConnector3">
            <a:avLst>
              <a:gd name="adj1" fmla="val 1916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286001" y="5611353"/>
            <a:ext cx="378372" cy="40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885110" y="3854732"/>
            <a:ext cx="378372" cy="40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69188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Section 2, 4 – 253 layers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57877" y="3008759"/>
            <a:ext cx="2561418" cy="2102400"/>
            <a:chOff x="8933572" y="3036927"/>
            <a:chExt cx="2561418" cy="2102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4710" t="3356" r="2398" b="9055"/>
            <a:stretch/>
          </p:blipFill>
          <p:spPr>
            <a:xfrm>
              <a:off x="9410590" y="3036927"/>
              <a:ext cx="2084400" cy="2102400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14710" t="3357" r="2398" b="9055"/>
            <a:stretch/>
          </p:blipFill>
          <p:spPr>
            <a:xfrm>
              <a:off x="9172081" y="3036927"/>
              <a:ext cx="2084400" cy="2102400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14646" t="3307" r="2399" b="9127"/>
            <a:stretch/>
          </p:blipFill>
          <p:spPr>
            <a:xfrm>
              <a:off x="8933572" y="3036927"/>
              <a:ext cx="2085975" cy="2101851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882424" y="633493"/>
            <a:ext cx="5450284" cy="6643128"/>
          </a:xfrm>
          <a:prstGeom prst="rect">
            <a:avLst/>
          </a:prstGeom>
        </p:spPr>
      </p:pic>
      <p:sp>
        <p:nvSpPr>
          <p:cNvPr id="12" name="정육면체 11"/>
          <p:cNvSpPr/>
          <p:nvPr/>
        </p:nvSpPr>
        <p:spPr>
          <a:xfrm flipH="1">
            <a:off x="9924457" y="5049723"/>
            <a:ext cx="971533" cy="971533"/>
          </a:xfrm>
          <a:prstGeom prst="cube">
            <a:avLst>
              <a:gd name="adj" fmla="val 36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정육면체 7"/>
          <p:cNvSpPr/>
          <p:nvPr/>
        </p:nvSpPr>
        <p:spPr>
          <a:xfrm flipH="1">
            <a:off x="9246438" y="5366507"/>
            <a:ext cx="654749" cy="654749"/>
          </a:xfrm>
          <a:prstGeom prst="cube">
            <a:avLst>
              <a:gd name="adj" fmla="val 36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7"/>
          <p:cNvCxnSpPr>
            <a:stCxn id="8" idx="0"/>
          </p:cNvCxnSpPr>
          <p:nvPr/>
        </p:nvCxnSpPr>
        <p:spPr>
          <a:xfrm rot="16200000" flipV="1">
            <a:off x="8119736" y="4031234"/>
            <a:ext cx="1691322" cy="979223"/>
          </a:xfrm>
          <a:prstGeom prst="bentConnector3">
            <a:avLst>
              <a:gd name="adj1" fmla="val 9990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7"/>
          <p:cNvCxnSpPr>
            <a:stCxn id="13" idx="0"/>
          </p:cNvCxnSpPr>
          <p:nvPr/>
        </p:nvCxnSpPr>
        <p:spPr>
          <a:xfrm rot="16200000" flipV="1">
            <a:off x="8318058" y="1827857"/>
            <a:ext cx="3037356" cy="2771160"/>
          </a:xfrm>
          <a:prstGeom prst="bentConnector3">
            <a:avLst>
              <a:gd name="adj1" fmla="val 100079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7"/>
          <p:cNvCxnSpPr>
            <a:stCxn id="12" idx="0"/>
          </p:cNvCxnSpPr>
          <p:nvPr/>
        </p:nvCxnSpPr>
        <p:spPr>
          <a:xfrm rot="16200000" flipV="1">
            <a:off x="8150833" y="2966616"/>
            <a:ext cx="2383430" cy="1782783"/>
          </a:xfrm>
          <a:prstGeom prst="bentConnector3">
            <a:avLst>
              <a:gd name="adj1" fmla="val 9943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1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3475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Section 2, 4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238899" y="1399864"/>
            <a:ext cx="1489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</a:rPr>
              <a:t>Section 2</a:t>
            </a:r>
            <a:endParaRPr lang="ko-KR" altLang="en-US" sz="2000" dirty="0">
              <a:latin typeface="+mj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8463591" y="1399864"/>
            <a:ext cx="1489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</a:rPr>
              <a:t>Section 4</a:t>
            </a:r>
            <a:endParaRPr lang="ko-KR" altLang="en-US" sz="2000" dirty="0">
              <a:latin typeface="+mj-l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6130" y="2352520"/>
            <a:ext cx="4355048" cy="2070767"/>
            <a:chOff x="665560" y="2396482"/>
            <a:chExt cx="4355048" cy="2070767"/>
          </a:xfrm>
        </p:grpSpPr>
        <p:sp>
          <p:nvSpPr>
            <p:cNvPr id="15" name="정육면체 14"/>
            <p:cNvSpPr/>
            <p:nvPr/>
          </p:nvSpPr>
          <p:spPr>
            <a:xfrm flipH="1">
              <a:off x="3180673" y="2396482"/>
              <a:ext cx="1839935" cy="1839935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정육면체 15"/>
            <p:cNvSpPr/>
            <p:nvPr/>
          </p:nvSpPr>
          <p:spPr>
            <a:xfrm flipH="1">
              <a:off x="1914407" y="2849790"/>
              <a:ext cx="1386627" cy="1386627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정육면체 16"/>
            <p:cNvSpPr/>
            <p:nvPr/>
          </p:nvSpPr>
          <p:spPr>
            <a:xfrm flipH="1">
              <a:off x="946700" y="3301922"/>
              <a:ext cx="934495" cy="934495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665560" y="3543103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20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863204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20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1629966" y="303403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40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1997867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40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3421007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latin typeface="+mj-lt"/>
                </a:rPr>
                <a:t>8</a:t>
              </a:r>
              <a:r>
                <a:rPr lang="en-US" altLang="ko-KR" sz="900" dirty="0" smtClean="0">
                  <a:latin typeface="+mj-lt"/>
                </a:rPr>
                <a:t>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2894751" y="2529210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latin typeface="+mj-lt"/>
                </a:rPr>
                <a:t>8</a:t>
              </a:r>
              <a:r>
                <a:rPr lang="en-US" altLang="ko-KR" sz="900" dirty="0" smtClean="0">
                  <a:latin typeface="+mj-lt"/>
                </a:rPr>
                <a:t>0</a:t>
              </a:r>
              <a:endParaRPr lang="ko-KR" altLang="en-US" sz="9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1423082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3082" y="4236417"/>
                  <a:ext cx="287515" cy="2308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2696139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139" y="4236417"/>
                  <a:ext cx="287515" cy="2308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4316298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298" y="4236417"/>
                  <a:ext cx="287515" cy="2308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그룹 32"/>
          <p:cNvGrpSpPr/>
          <p:nvPr/>
        </p:nvGrpSpPr>
        <p:grpSpPr>
          <a:xfrm>
            <a:off x="7030822" y="2352520"/>
            <a:ext cx="4355048" cy="2070767"/>
            <a:chOff x="665560" y="2396482"/>
            <a:chExt cx="4355048" cy="2070767"/>
          </a:xfrm>
        </p:grpSpPr>
        <p:sp>
          <p:nvSpPr>
            <p:cNvPr id="34" name="정육면체 33"/>
            <p:cNvSpPr/>
            <p:nvPr/>
          </p:nvSpPr>
          <p:spPr>
            <a:xfrm flipH="1">
              <a:off x="3180673" y="2396482"/>
              <a:ext cx="1839935" cy="1839935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정육면체 34"/>
            <p:cNvSpPr/>
            <p:nvPr/>
          </p:nvSpPr>
          <p:spPr>
            <a:xfrm flipH="1">
              <a:off x="1914407" y="2849790"/>
              <a:ext cx="1386627" cy="1386627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정육면체 35"/>
            <p:cNvSpPr/>
            <p:nvPr/>
          </p:nvSpPr>
          <p:spPr>
            <a:xfrm flipH="1">
              <a:off x="946700" y="3301922"/>
              <a:ext cx="934495" cy="934495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665560" y="3543103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20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863204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20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1629966" y="303403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40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1997867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40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3421007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latin typeface="+mj-lt"/>
                </a:rPr>
                <a:t>8</a:t>
              </a:r>
              <a:r>
                <a:rPr lang="en-US" altLang="ko-KR" sz="900" dirty="0" smtClean="0">
                  <a:latin typeface="+mj-lt"/>
                </a:rPr>
                <a:t>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2894751" y="2529210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latin typeface="+mj-lt"/>
                </a:rPr>
                <a:t>8</a:t>
              </a:r>
              <a:r>
                <a:rPr lang="en-US" altLang="ko-KR" sz="900" dirty="0" smtClean="0">
                  <a:latin typeface="+mj-lt"/>
                </a:rPr>
                <a:t>0</a:t>
              </a:r>
              <a:endParaRPr lang="ko-KR" altLang="en-US" sz="9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1423082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3082" y="4236417"/>
                  <a:ext cx="287515" cy="2308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2696139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139" y="4236417"/>
                  <a:ext cx="287515" cy="2308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4316298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298" y="4236417"/>
                  <a:ext cx="287515" cy="2308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91C19DAB-4656-408A-804B-70C630454898}"/>
                  </a:ext>
                </a:extLst>
              </p:cNvPr>
              <p:cNvSpPr/>
              <p:nvPr/>
            </p:nvSpPr>
            <p:spPr>
              <a:xfrm>
                <a:off x="1019597" y="4879616"/>
                <a:ext cx="39281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anchors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 (classes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 5)</a:t>
                </a:r>
                <a:endParaRPr lang="ko-KR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91C19DAB-4656-408A-804B-70C630454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" y="4879616"/>
                <a:ext cx="3928127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0606" r="-1085"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91C19DAB-4656-408A-804B-70C630454898}"/>
                  </a:ext>
                </a:extLst>
              </p:cNvPr>
              <p:cNvSpPr/>
              <p:nvPr/>
            </p:nvSpPr>
            <p:spPr>
              <a:xfrm>
                <a:off x="8090685" y="4879616"/>
                <a:ext cx="22289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classes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 2</a:t>
                </a:r>
                <a:endParaRPr lang="ko-KR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C19DAB-4656-408A-804B-70C630454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685" y="4879616"/>
                <a:ext cx="2228945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10606" r="-2186"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9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3475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Section 2, 4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238899" y="1399864"/>
            <a:ext cx="1489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</a:rPr>
              <a:t>Section 2</a:t>
            </a:r>
            <a:endParaRPr lang="ko-KR" altLang="en-US" sz="2000" dirty="0">
              <a:latin typeface="+mj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8463591" y="1399864"/>
            <a:ext cx="1489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+mj-lt"/>
              </a:rPr>
              <a:t>Section 4</a:t>
            </a:r>
            <a:endParaRPr lang="ko-KR" altLang="en-US" sz="2000" dirty="0">
              <a:latin typeface="+mj-l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6130" y="2352520"/>
            <a:ext cx="4355048" cy="2070767"/>
            <a:chOff x="665560" y="2396482"/>
            <a:chExt cx="4355048" cy="2070767"/>
          </a:xfrm>
        </p:grpSpPr>
        <p:sp>
          <p:nvSpPr>
            <p:cNvPr id="15" name="정육면체 14"/>
            <p:cNvSpPr/>
            <p:nvPr/>
          </p:nvSpPr>
          <p:spPr>
            <a:xfrm flipH="1">
              <a:off x="3180673" y="2396482"/>
              <a:ext cx="1839935" cy="1839935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정육면체 15"/>
            <p:cNvSpPr/>
            <p:nvPr/>
          </p:nvSpPr>
          <p:spPr>
            <a:xfrm flipH="1">
              <a:off x="1914407" y="2849790"/>
              <a:ext cx="1386627" cy="1386627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정육면체 16"/>
            <p:cNvSpPr/>
            <p:nvPr/>
          </p:nvSpPr>
          <p:spPr>
            <a:xfrm flipH="1">
              <a:off x="946700" y="3301922"/>
              <a:ext cx="934495" cy="934495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665560" y="3543103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20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863204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20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1629966" y="303403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40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1997867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40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3421007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latin typeface="+mj-lt"/>
                </a:rPr>
                <a:t>8</a:t>
              </a:r>
              <a:r>
                <a:rPr lang="en-US" altLang="ko-KR" sz="900" dirty="0" smtClean="0">
                  <a:latin typeface="+mj-lt"/>
                </a:rPr>
                <a:t>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2894751" y="2529210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latin typeface="+mj-lt"/>
                </a:rPr>
                <a:t>8</a:t>
              </a:r>
              <a:r>
                <a:rPr lang="en-US" altLang="ko-KR" sz="900" dirty="0" smtClean="0">
                  <a:latin typeface="+mj-lt"/>
                </a:rPr>
                <a:t>0</a:t>
              </a:r>
              <a:endParaRPr lang="ko-KR" altLang="en-US" sz="9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1423082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3082" y="4236417"/>
                  <a:ext cx="287515" cy="2308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2696139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139" y="4236417"/>
                  <a:ext cx="287515" cy="2308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4316298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298" y="4236417"/>
                  <a:ext cx="287515" cy="2308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그룹 32"/>
          <p:cNvGrpSpPr/>
          <p:nvPr/>
        </p:nvGrpSpPr>
        <p:grpSpPr>
          <a:xfrm>
            <a:off x="7030822" y="2352520"/>
            <a:ext cx="4355048" cy="2070767"/>
            <a:chOff x="665560" y="2396482"/>
            <a:chExt cx="4355048" cy="2070767"/>
          </a:xfrm>
        </p:grpSpPr>
        <p:sp>
          <p:nvSpPr>
            <p:cNvPr id="34" name="정육면체 33"/>
            <p:cNvSpPr/>
            <p:nvPr/>
          </p:nvSpPr>
          <p:spPr>
            <a:xfrm flipH="1">
              <a:off x="3180673" y="2396482"/>
              <a:ext cx="1839935" cy="1839935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정육면체 34"/>
            <p:cNvSpPr/>
            <p:nvPr/>
          </p:nvSpPr>
          <p:spPr>
            <a:xfrm flipH="1">
              <a:off x="1914407" y="2849790"/>
              <a:ext cx="1386627" cy="1386627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정육면체 35"/>
            <p:cNvSpPr/>
            <p:nvPr/>
          </p:nvSpPr>
          <p:spPr>
            <a:xfrm flipH="1">
              <a:off x="946700" y="3301922"/>
              <a:ext cx="934495" cy="934495"/>
            </a:xfrm>
            <a:prstGeom prst="cube">
              <a:avLst>
                <a:gd name="adj" fmla="val 362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665560" y="3543103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20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863204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20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1629966" y="303403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40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1997867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latin typeface="+mj-lt"/>
                </a:rPr>
                <a:t>40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3421007" y="4005585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latin typeface="+mj-lt"/>
                </a:rPr>
                <a:t>8</a:t>
              </a:r>
              <a:r>
                <a:rPr lang="en-US" altLang="ko-KR" sz="900" dirty="0" smtClean="0">
                  <a:latin typeface="+mj-lt"/>
                </a:rPr>
                <a:t>0</a:t>
              </a:r>
              <a:endParaRPr lang="ko-KR" altLang="en-US" sz="900" dirty="0">
                <a:latin typeface="+mj-lt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91C19DAB-4656-408A-804B-70C630454898}"/>
                </a:ext>
              </a:extLst>
            </p:cNvPr>
            <p:cNvSpPr/>
            <p:nvPr/>
          </p:nvSpPr>
          <p:spPr>
            <a:xfrm>
              <a:off x="2894751" y="2529210"/>
              <a:ext cx="328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latin typeface="+mj-lt"/>
                </a:rPr>
                <a:t>8</a:t>
              </a:r>
              <a:r>
                <a:rPr lang="en-US" altLang="ko-KR" sz="900" dirty="0" smtClean="0">
                  <a:latin typeface="+mj-lt"/>
                </a:rPr>
                <a:t>0</a:t>
              </a:r>
              <a:endParaRPr lang="ko-KR" altLang="en-US" sz="9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1423082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3082" y="4236417"/>
                  <a:ext cx="287515" cy="2308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2696139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139" y="4236417"/>
                  <a:ext cx="287515" cy="2308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/>
                <p:nvPr/>
              </p:nvSpPr>
              <p:spPr>
                <a:xfrm>
                  <a:off x="4316298" y="4236417"/>
                  <a:ext cx="28751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9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91C19DAB-4656-408A-804B-70C630454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298" y="4236417"/>
                  <a:ext cx="287515" cy="2308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91C19DAB-4656-408A-804B-70C630454898}"/>
                  </a:ext>
                </a:extLst>
              </p:cNvPr>
              <p:cNvSpPr/>
              <p:nvPr/>
            </p:nvSpPr>
            <p:spPr>
              <a:xfrm>
                <a:off x="1019597" y="4879616"/>
                <a:ext cx="39281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anchors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 (classes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 5)</a:t>
                </a:r>
                <a:endParaRPr lang="ko-KR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91C19DAB-4656-408A-804B-70C630454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7" y="4879616"/>
                <a:ext cx="3928127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0606" r="-1085"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91C19DAB-4656-408A-804B-70C630454898}"/>
                  </a:ext>
                </a:extLst>
              </p:cNvPr>
              <p:cNvSpPr/>
              <p:nvPr/>
            </p:nvSpPr>
            <p:spPr>
              <a:xfrm>
                <a:off x="8090685" y="4879616"/>
                <a:ext cx="22289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classes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000" dirty="0" smtClean="0">
                    <a:latin typeface="+mj-lt"/>
                  </a:rPr>
                  <a:t> 2</a:t>
                </a:r>
                <a:endParaRPr lang="ko-KR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C19DAB-4656-408A-804B-70C630454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685" y="4879616"/>
                <a:ext cx="2228945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10606" r="-2186"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967723" y="5680315"/>
            <a:ext cx="4031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0000"/>
                </a:solidFill>
                <a:latin typeface="+mj-lt"/>
              </a:rPr>
              <a:t>YOLO(You Only Look Once)</a:t>
            </a:r>
            <a:endParaRPr lang="ko-KR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8516491" y="5680315"/>
            <a:ext cx="1383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rgbClr val="FF0000"/>
                </a:solidFill>
                <a:latin typeface="+mj-lt"/>
              </a:rPr>
              <a:t>PointNet</a:t>
            </a:r>
            <a:endParaRPr lang="ko-KR" altLang="en-US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58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lo deep learningì ëí ì´ë¯¸ì§ ê²ìê²°ê³¼">
            <a:extLst>
              <a:ext uri="{FF2B5EF4-FFF2-40B4-BE49-F238E27FC236}">
                <a16:creationId xmlns:a16="http://schemas.microsoft.com/office/drawing/2014/main" xmlns="" id="{14D07447-4E36-414E-AC7C-DD6DAC94F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3"/>
          <a:stretch/>
        </p:blipFill>
        <p:spPr bwMode="auto">
          <a:xfrm>
            <a:off x="1399122" y="1400051"/>
            <a:ext cx="9393756" cy="449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7CAD655-4DDE-4F79-A4AC-B4AE012D4730}"/>
              </a:ext>
            </a:extLst>
          </p:cNvPr>
          <p:cNvSpPr/>
          <p:nvPr/>
        </p:nvSpPr>
        <p:spPr>
          <a:xfrm>
            <a:off x="1400275" y="6049948"/>
            <a:ext cx="7541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Reference : </a:t>
            </a:r>
            <a:r>
              <a:rPr lang="en-US" altLang="ko-KR" dirty="0"/>
              <a:t>https://curt-park.github.io/2017-03-26/yolo/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29642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YOLO 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소개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81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860DEAC9-5097-4366-9590-77A90023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0" b="93920" l="0" r="96827">
                        <a14:foregroundMark x1="96156" y1="74376" x2="78218" y2="91965"/>
                        <a14:foregroundMark x1="78218" y1="91965" x2="77913" y2="94028"/>
                        <a14:foregroundMark x1="94814" y1="15961" x2="94570" y2="64929"/>
                        <a14:foregroundMark x1="79927" y1="88817" x2="74192" y2="93160"/>
                        <a14:foregroundMark x1="74192" y1="93160" x2="10982" y2="84256"/>
                        <a14:foregroundMark x1="10982" y1="84256" x2="6894" y2="76113"/>
                        <a14:foregroundMark x1="6894" y1="76113" x2="5003" y2="45494"/>
                        <a14:foregroundMark x1="5003" y1="45494" x2="6772" y2="14007"/>
                        <a14:foregroundMark x1="6772" y1="14007" x2="12996" y2="7600"/>
                        <a14:foregroundMark x1="12996" y1="7600" x2="78340" y2="14658"/>
                        <a14:foregroundMark x1="78340" y1="14658" x2="83954" y2="14658"/>
                        <a14:foregroundMark x1="83954" y1="14658" x2="89018" y2="9663"/>
                        <a14:foregroundMark x1="89018" y1="9663" x2="94936" y2="9881"/>
                        <a14:foregroundMark x1="94936" y1="9881" x2="96949" y2="21281"/>
                        <a14:foregroundMark x1="96949" y1="21281" x2="93045" y2="51574"/>
                        <a14:foregroundMark x1="93045" y1="51574" x2="90787" y2="59501"/>
                        <a14:foregroundMark x1="90787" y1="59501" x2="58877" y2="81325"/>
                        <a14:foregroundMark x1="58877" y1="81325" x2="51251" y2="80999"/>
                        <a14:foregroundMark x1="51251" y1="80999" x2="32337" y2="66884"/>
                        <a14:foregroundMark x1="32337" y1="66884" x2="27395" y2="54940"/>
                        <a14:foregroundMark x1="27395" y1="54940" x2="26419" y2="45494"/>
                        <a14:foregroundMark x1="26419" y1="45494" x2="29042" y2="36048"/>
                        <a14:foregroundMark x1="29042" y1="36048" x2="40574" y2="26059"/>
                        <a14:foregroundMark x1="40574" y1="26059" x2="53630" y2="22693"/>
                        <a14:foregroundMark x1="53630" y1="22693" x2="78218" y2="25299"/>
                        <a14:foregroundMark x1="78218" y1="25299" x2="79805" y2="39088"/>
                        <a14:foregroundMark x1="79805" y1="39088" x2="74985" y2="54397"/>
                        <a14:foregroundMark x1="74985" y1="54397" x2="64552" y2="65255"/>
                        <a14:foregroundMark x1="64552" y1="65255" x2="46980" y2="66232"/>
                        <a14:foregroundMark x1="46980" y1="66232" x2="43380" y2="53094"/>
                        <a14:foregroundMark x1="43380" y1="53094" x2="46492" y2="45603"/>
                        <a14:foregroundMark x1="46492" y1="45603" x2="52898" y2="38654"/>
                        <a14:foregroundMark x1="52898" y1="38654" x2="58267" y2="37676"/>
                        <a14:foregroundMark x1="58267" y1="37676" x2="63575" y2="39197"/>
                        <a14:foregroundMark x1="63575" y1="39197" x2="66077" y2="44083"/>
                        <a14:foregroundMark x1="76693" y1="90337" x2="71751" y2="97068"/>
                        <a14:foregroundMark x1="71751" y1="97068" x2="27212" y2="95440"/>
                        <a14:foregroundMark x1="27212" y1="95440" x2="15375" y2="87188"/>
                        <a14:foregroundMark x1="15375" y1="87188" x2="10006" y2="89034"/>
                        <a14:foregroundMark x1="10006" y1="89034" x2="5247" y2="86645"/>
                        <a14:foregroundMark x1="5247" y1="86645" x2="61" y2="71770"/>
                        <a14:foregroundMark x1="66382" y1="53420" x2="27944" y2="57112"/>
                        <a14:foregroundMark x1="3173" y1="29642" x2="183" y2="39522"/>
                        <a14:foregroundMark x1="183" y1="39522" x2="2441" y2="58089"/>
                        <a14:foregroundMark x1="2441" y1="58089" x2="7810" y2="59066"/>
                        <a14:foregroundMark x1="7810" y1="59066" x2="11592" y2="49186"/>
                        <a14:foregroundMark x1="11592" y1="49186" x2="7810" y2="40391"/>
                        <a14:foregroundMark x1="7810" y1="40391" x2="6833" y2="31379"/>
                        <a14:foregroundMark x1="6833" y1="31379" x2="10372" y2="24539"/>
                        <a14:foregroundMark x1="10372" y1="24539" x2="13118" y2="4560"/>
                        <a14:foregroundMark x1="13118" y1="4560" x2="18914" y2="109"/>
                        <a14:foregroundMark x1="18914" y1="109" x2="41184" y2="1737"/>
                        <a14:foregroundMark x1="41184" y1="1737" x2="45577" y2="5972"/>
                        <a14:foregroundMark x1="45577" y1="5972" x2="49542" y2="16395"/>
                        <a14:foregroundMark x1="49542" y1="16395" x2="54912" y2="22041"/>
                        <a14:foregroundMark x1="54912" y1="22041" x2="60403" y2="22910"/>
                        <a14:foregroundMark x1="60403" y1="22910" x2="65467" y2="21390"/>
                        <a14:foregroundMark x1="65467" y1="21390" x2="70226" y2="13898"/>
                        <a14:foregroundMark x1="70226" y1="13898" x2="73398" y2="4235"/>
                        <a14:foregroundMark x1="73398" y1="4235" x2="89445" y2="5320"/>
                        <a14:foregroundMark x1="89445" y1="5320" x2="90055" y2="25516"/>
                        <a14:foregroundMark x1="90055" y1="25516" x2="90848" y2="26493"/>
                        <a14:backgroundMark x1="97071" y1="82628" x2="92984" y2="88165"/>
                        <a14:backgroundMark x1="92984" y1="88165" x2="90055" y2="95440"/>
                        <a14:backgroundMark x1="90055" y1="95440" x2="90055" y2="95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65" y="1341852"/>
            <a:ext cx="9815574" cy="551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29642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YOLO 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소개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58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860DEAC9-5097-4366-9590-77A90023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0" b="93920" l="0" r="96827">
                        <a14:foregroundMark x1="96156" y1="74376" x2="78218" y2="91965"/>
                        <a14:foregroundMark x1="78218" y1="91965" x2="77913" y2="94028"/>
                        <a14:foregroundMark x1="94814" y1="15961" x2="94570" y2="64929"/>
                        <a14:foregroundMark x1="79927" y1="88817" x2="74192" y2="93160"/>
                        <a14:foregroundMark x1="74192" y1="93160" x2="10982" y2="84256"/>
                        <a14:foregroundMark x1="10982" y1="84256" x2="6894" y2="76113"/>
                        <a14:foregroundMark x1="6894" y1="76113" x2="5003" y2="45494"/>
                        <a14:foregroundMark x1="5003" y1="45494" x2="6772" y2="14007"/>
                        <a14:foregroundMark x1="6772" y1="14007" x2="12996" y2="7600"/>
                        <a14:foregroundMark x1="12996" y1="7600" x2="78340" y2="14658"/>
                        <a14:foregroundMark x1="78340" y1="14658" x2="83954" y2="14658"/>
                        <a14:foregroundMark x1="83954" y1="14658" x2="89018" y2="9663"/>
                        <a14:foregroundMark x1="89018" y1="9663" x2="94936" y2="9881"/>
                        <a14:foregroundMark x1="94936" y1="9881" x2="96949" y2="21281"/>
                        <a14:foregroundMark x1="96949" y1="21281" x2="93045" y2="51574"/>
                        <a14:foregroundMark x1="93045" y1="51574" x2="90787" y2="59501"/>
                        <a14:foregroundMark x1="90787" y1="59501" x2="58877" y2="81325"/>
                        <a14:foregroundMark x1="58877" y1="81325" x2="51251" y2="80999"/>
                        <a14:foregroundMark x1="51251" y1="80999" x2="32337" y2="66884"/>
                        <a14:foregroundMark x1="32337" y1="66884" x2="27395" y2="54940"/>
                        <a14:foregroundMark x1="27395" y1="54940" x2="26419" y2="45494"/>
                        <a14:foregroundMark x1="26419" y1="45494" x2="29042" y2="36048"/>
                        <a14:foregroundMark x1="29042" y1="36048" x2="40574" y2="26059"/>
                        <a14:foregroundMark x1="40574" y1="26059" x2="53630" y2="22693"/>
                        <a14:foregroundMark x1="53630" y1="22693" x2="78218" y2="25299"/>
                        <a14:foregroundMark x1="78218" y1="25299" x2="79805" y2="39088"/>
                        <a14:foregroundMark x1="79805" y1="39088" x2="74985" y2="54397"/>
                        <a14:foregroundMark x1="74985" y1="54397" x2="64552" y2="65255"/>
                        <a14:foregroundMark x1="64552" y1="65255" x2="46980" y2="66232"/>
                        <a14:foregroundMark x1="46980" y1="66232" x2="43380" y2="53094"/>
                        <a14:foregroundMark x1="43380" y1="53094" x2="46492" y2="45603"/>
                        <a14:foregroundMark x1="46492" y1="45603" x2="52898" y2="38654"/>
                        <a14:foregroundMark x1="52898" y1="38654" x2="58267" y2="37676"/>
                        <a14:foregroundMark x1="58267" y1="37676" x2="63575" y2="39197"/>
                        <a14:foregroundMark x1="63575" y1="39197" x2="66077" y2="44083"/>
                        <a14:foregroundMark x1="76693" y1="90337" x2="71751" y2="97068"/>
                        <a14:foregroundMark x1="71751" y1="97068" x2="27212" y2="95440"/>
                        <a14:foregroundMark x1="27212" y1="95440" x2="15375" y2="87188"/>
                        <a14:foregroundMark x1="15375" y1="87188" x2="10006" y2="89034"/>
                        <a14:foregroundMark x1="10006" y1="89034" x2="5247" y2="86645"/>
                        <a14:foregroundMark x1="5247" y1="86645" x2="61" y2="71770"/>
                        <a14:foregroundMark x1="66382" y1="53420" x2="27944" y2="57112"/>
                        <a14:foregroundMark x1="3173" y1="29642" x2="183" y2="39522"/>
                        <a14:foregroundMark x1="183" y1="39522" x2="2441" y2="58089"/>
                        <a14:foregroundMark x1="2441" y1="58089" x2="7810" y2="59066"/>
                        <a14:foregroundMark x1="7810" y1="59066" x2="11592" y2="49186"/>
                        <a14:foregroundMark x1="11592" y1="49186" x2="7810" y2="40391"/>
                        <a14:foregroundMark x1="7810" y1="40391" x2="6833" y2="31379"/>
                        <a14:foregroundMark x1="6833" y1="31379" x2="10372" y2="24539"/>
                        <a14:foregroundMark x1="10372" y1="24539" x2="13118" y2="4560"/>
                        <a14:foregroundMark x1="13118" y1="4560" x2="18914" y2="109"/>
                        <a14:foregroundMark x1="18914" y1="109" x2="41184" y2="1737"/>
                        <a14:foregroundMark x1="41184" y1="1737" x2="45577" y2="5972"/>
                        <a14:foregroundMark x1="45577" y1="5972" x2="49542" y2="16395"/>
                        <a14:foregroundMark x1="49542" y1="16395" x2="54912" y2="22041"/>
                        <a14:foregroundMark x1="54912" y1="22041" x2="60403" y2="22910"/>
                        <a14:foregroundMark x1="60403" y1="22910" x2="65467" y2="21390"/>
                        <a14:foregroundMark x1="65467" y1="21390" x2="70226" y2="13898"/>
                        <a14:foregroundMark x1="70226" y1="13898" x2="73398" y2="4235"/>
                        <a14:foregroundMark x1="73398" y1="4235" x2="89445" y2="5320"/>
                        <a14:foregroundMark x1="89445" y1="5320" x2="90055" y2="25516"/>
                        <a14:foregroundMark x1="90055" y1="25516" x2="90848" y2="26493"/>
                        <a14:backgroundMark x1="97071" y1="82628" x2="92984" y2="88165"/>
                        <a14:backgroundMark x1="92984" y1="88165" x2="90055" y2="95440"/>
                        <a14:backgroundMark x1="90055" y1="95440" x2="90055" y2="95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65" y="1341852"/>
            <a:ext cx="9815574" cy="551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FC2A6ED-872B-426A-B24A-3A521A21069A}"/>
              </a:ext>
            </a:extLst>
          </p:cNvPr>
          <p:cNvSpPr/>
          <p:nvPr/>
        </p:nvSpPr>
        <p:spPr>
          <a:xfrm>
            <a:off x="9222538" y="2189803"/>
            <a:ext cx="658881" cy="6517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29642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YOLO 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소개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39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33C62A1-ADE0-4FCF-ABDF-CDDCA6E50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2" r="5578"/>
          <a:stretch/>
        </p:blipFill>
        <p:spPr>
          <a:xfrm>
            <a:off x="167148" y="1184558"/>
            <a:ext cx="3844414" cy="3741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xmlns="" id="{D8C74266-A0D1-45F4-A9CF-5579E7ACB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5881" y="1377421"/>
                <a:ext cx="7551593" cy="48874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126960" rIns="0" bIns="15870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 </a:t>
                </a: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Input image를 </a:t>
                </a:r>
                <a14:m>
                  <m:oMath xmlns:m="http://schemas.openxmlformats.org/officeDocument/2006/math"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𝑆</m:t>
                    </m:r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×</m:t>
                    </m:r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𝑆</m:t>
                    </m:r>
                  </m:oMath>
                </a14:m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 grid로 나눈다.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 startAt="2"/>
                  <a:tabLst/>
                </a:pPr>
                <a:endParaRPr kumimoji="0" lang="en-US" altLang="ko-KR" sz="1600" b="0" i="0" u="none" strike="noStrike" cap="none" normalizeH="0" baseline="0">
                  <a:ln>
                    <a:noFill/>
                  </a:ln>
                  <a:solidFill>
                    <a:srgbClr val="343A40"/>
                  </a:solidFill>
                  <a:effectLst/>
                  <a:latin typeface="+mj-lt"/>
                  <a:ea typeface="Spoqa Han San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 startAt="2"/>
                  <a:tabLst/>
                </a:pPr>
                <a:r>
                  <a:rPr kumimoji="0" lang="en-US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 </a:t>
                </a: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각 grid cell은 </a:t>
                </a:r>
                <a14:m>
                  <m:oMath xmlns:m="http://schemas.openxmlformats.org/officeDocument/2006/math"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𝐵</m:t>
                    </m:r>
                  </m:oMath>
                </a14:m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개의 bounding box와 각 bounding box에 대한 confidence score를 갖는다. (만약 cell에 object가 존재하지 않는다면 confidence score는 0이 된다.) </a:t>
                </a:r>
                <a:b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</a:br>
                <a:r>
                  <a:rPr kumimoji="0" lang="ko-KR" altLang="ko-KR" sz="1600" b="1" i="0" u="none" strike="noStrike" cap="none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+mj-lt"/>
                    <a:ea typeface="Spoqa Han Sans"/>
                  </a:rPr>
                  <a:t>Confidence Score</a:t>
                </a: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: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kumimoji="0" lang="en-US" altLang="ko-KR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ko-KR" sz="16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Object</m:t>
                        </m:r>
                      </m:e>
                    </m:d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kumimoji="0" lang="en-US" altLang="ko-KR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ko-KR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𝐼𝑂𝑈</m:t>
                        </m:r>
                      </m:e>
                      <m:sub>
                        <m:r>
                          <a:rPr kumimoji="0" lang="en-US" altLang="ko-KR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  <a:ea typeface="MathJax_Math-italic"/>
                          </a:rPr>
                          <m:t>𝑝𝑟𝑒𝑑</m:t>
                        </m:r>
                      </m:sub>
                      <m:sup>
                        <m:r>
                          <a:rPr kumimoji="0" lang="en-US" altLang="ko-KR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  <a:ea typeface="MathJax_Math-italic"/>
                          </a:rPr>
                          <m:t>𝑡𝑟𝑢𝑡h</m:t>
                        </m:r>
                      </m:sup>
                    </m:sSubSup>
                  </m:oMath>
                </a14:m>
                <a:endParaRPr kumimoji="0" lang="ko-KR" altLang="ko-KR" sz="1600" b="0" i="0" u="none" strike="noStrike" cap="none" normalizeH="0" baseline="0">
                  <a:ln>
                    <a:noFill/>
                  </a:ln>
                  <a:solidFill>
                    <a:srgbClr val="343A40"/>
                  </a:solidFill>
                  <a:effectLst/>
                  <a:latin typeface="+mj-lt"/>
                  <a:ea typeface="Spoqa Han San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 startAt="3"/>
                  <a:tabLst/>
                </a:pPr>
                <a:endParaRPr kumimoji="0" lang="en-US" altLang="ko-KR" sz="1600" b="0" i="0" u="none" strike="noStrike" cap="none" normalizeH="0" baseline="0">
                  <a:ln>
                    <a:noFill/>
                  </a:ln>
                  <a:solidFill>
                    <a:srgbClr val="343A40"/>
                  </a:solidFill>
                  <a:effectLst/>
                  <a:latin typeface="+mj-lt"/>
                  <a:ea typeface="Spoqa Han San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 startAt="3"/>
                  <a:tabLst/>
                </a:pPr>
                <a:r>
                  <a:rPr kumimoji="0" lang="en-US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 </a:t>
                </a: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각각의 grid cell은 </a:t>
                </a:r>
                <a14:m>
                  <m:oMath xmlns:m="http://schemas.openxmlformats.org/officeDocument/2006/math"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𝐶</m:t>
                    </m:r>
                  </m:oMath>
                </a14:m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개의 conditional class probability를 갖는다. </a:t>
                </a:r>
                <a:b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</a:br>
                <a:r>
                  <a:rPr kumimoji="0" lang="ko-KR" altLang="ko-KR" sz="1600" b="1" i="0" u="none" strike="noStrike" cap="none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+mj-lt"/>
                    <a:ea typeface="Spoqa Han Sans"/>
                  </a:rPr>
                  <a:t>Conditional Class Probability</a:t>
                </a: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: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Pr</m:t>
                    </m:r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(</m:t>
                    </m:r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𝐶𝑙𝑎𝑠</m:t>
                    </m:r>
                    <m:sSub>
                      <m:sSubPr>
                        <m:ctrlPr>
                          <a:rPr kumimoji="0" lang="en-US" altLang="ko-KR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  <a:ea typeface="Spoqa Han Sans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  <a:ea typeface="Spoqa Han Sans"/>
                          </a:rPr>
                          <m:t>𝑠</m:t>
                        </m:r>
                      </m:e>
                      <m:sub>
                        <m:r>
                          <a:rPr kumimoji="0" lang="en-US" altLang="ko-KR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  <a:ea typeface="Spoqa Han Sans"/>
                          </a:rPr>
                          <m:t>𝑖</m:t>
                        </m:r>
                      </m:sub>
                    </m:sSub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|</m:t>
                    </m:r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𝑂𝑏𝑗𝑒𝑐𝑡</m:t>
                    </m:r>
                    <m:r>
                      <a:rPr kumimoji="0" lang="en-US" altLang="ko-KR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  <a:ea typeface="Spoqa Han Sans"/>
                      </a:rPr>
                      <m:t>)</m:t>
                    </m:r>
                  </m:oMath>
                </a14:m>
                <a:endParaRPr kumimoji="0" lang="ko-KR" altLang="ko-KR" sz="1600" b="0" i="0" u="none" strike="noStrike" cap="none" normalizeH="0" baseline="0">
                  <a:ln>
                    <a:noFill/>
                  </a:ln>
                  <a:solidFill>
                    <a:srgbClr val="343A40"/>
                  </a:solidFill>
                  <a:effectLst/>
                  <a:latin typeface="+mj-lt"/>
                  <a:ea typeface="Spoqa Han San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 startAt="4"/>
                  <a:tabLst/>
                </a:pPr>
                <a:endParaRPr kumimoji="0" lang="en-US" altLang="ko-KR" sz="1600" b="0" i="0" u="none" strike="noStrike" cap="none" normalizeH="0" baseline="0">
                  <a:ln>
                    <a:noFill/>
                  </a:ln>
                  <a:solidFill>
                    <a:srgbClr val="343A40"/>
                  </a:solidFill>
                  <a:effectLst/>
                  <a:latin typeface="+mj-lt"/>
                  <a:ea typeface="Spoqa Han San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 startAt="4"/>
                  <a:tabLst/>
                </a:pPr>
                <a:r>
                  <a:rPr kumimoji="0" lang="en-US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 </a:t>
                </a: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각각의 bounding box는 x, y, w, h, confidence로 구성된다. </a:t>
                </a:r>
                <a:b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</a:b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(x,y): Bounding box의 중심점, grid cell의 범위에 대한 상대값</a:t>
                </a:r>
                <a:b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</a:b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(w,h): 전체 이미지의 width, height에 대한 상대값</a:t>
                </a:r>
                <a:endParaRPr kumimoji="0" lang="en-US" altLang="ko-KR" sz="1600" b="0" i="0" u="none" strike="noStrike" cap="none" normalizeH="0" baseline="0">
                  <a:ln>
                    <a:noFill/>
                  </a:ln>
                  <a:solidFill>
                    <a:srgbClr val="343A40"/>
                  </a:solidFill>
                  <a:effectLst/>
                  <a:latin typeface="+mj-lt"/>
                  <a:ea typeface="Spoqa Han San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 startAt="4"/>
                  <a:tabLst/>
                </a:pPr>
                <a:endParaRPr lang="en-US" altLang="ko-KR" sz="1600">
                  <a:solidFill>
                    <a:srgbClr val="343A40"/>
                  </a:solidFill>
                  <a:latin typeface="+mj-lt"/>
                  <a:ea typeface="Spoqa Han San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 startAt="4"/>
                  <a:tabLst/>
                </a:pPr>
                <a:r>
                  <a:rPr kumimoji="0" lang="en-US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 </a:t>
                </a: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343A40"/>
                    </a:solidFill>
                    <a:effectLst/>
                    <a:latin typeface="+mj-lt"/>
                    <a:ea typeface="Spoqa Han Sans"/>
                  </a:rPr>
                  <a:t>Test time에는 conditional class probability와 bounding box의 confidence score를 곱하여 class-specific confidence score를 얻는다.</a:t>
                </a:r>
                <a:endParaRPr kumimoji="0" lang="ko-KR" altLang="ko-K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  <a:p>
                <a:pPr lvl="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solidFill>
                            <a:srgbClr val="343A40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𝐶𝑙𝑎𝑠𝑠𝑆𝑝𝑒𝑐𝑖𝑓𝑖𝑐𝐶𝑜𝑛𝑓𝑖𝑑𝑒𝑛𝑐𝑒𝑆𝑐𝑜𝑟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343A4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rgbClr val="343A4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343A4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rgbClr val="343A40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=</m:t>
                      </m:r>
                      <m:func>
                        <m:funcPr>
                          <m:ctrlP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ko-KR" sz="16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ko-KR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343A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thJax_Math-italic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343A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𝐶𝑙𝑎𝑠</m:t>
                              </m:r>
                              <m:sSub>
                                <m:sSubPr>
                                  <m:ctrlPr>
                                    <a:rPr kumimoji="0" lang="en-US" altLang="ko-KR" sz="16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343A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343A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343A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ko-KR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343A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𝑂𝑏𝑗𝑒𝑐𝑡</m:t>
                              </m:r>
                            </m:e>
                          </m:d>
                        </m:e>
                      </m:func>
                      <m:r>
                        <a:rPr kumimoji="0" lang="en-US" altLang="ko-K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43A40"/>
                          </a:solidFill>
                          <a:effectLst/>
                          <a:latin typeface="Cambria Math" panose="02040503050406030204" pitchFamily="18" charset="0"/>
                          <a:ea typeface="MathJax_Math-italic"/>
                        </a:rPr>
                        <m:t>×</m:t>
                      </m:r>
                      <m:func>
                        <m:funcPr>
                          <m:ctrlP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ko-KR" sz="16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ko-KR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343A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thJax_Math-italic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343A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𝑂𝑏𝑗𝑒𝑐𝑡</m:t>
                              </m:r>
                            </m:e>
                          </m:d>
                        </m:e>
                      </m:func>
                      <m:r>
                        <a:rPr kumimoji="0" lang="en-US" altLang="ko-K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43A40"/>
                          </a:solidFill>
                          <a:effectLst/>
                          <a:latin typeface="Cambria Math" panose="02040503050406030204" pitchFamily="18" charset="0"/>
                          <a:ea typeface="MathJax_Math-italic"/>
                        </a:rPr>
                        <m:t>×</m:t>
                      </m:r>
                      <m:r>
                        <a:rPr kumimoji="0" lang="en-US" altLang="ko-K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43A40"/>
                          </a:solidFill>
                          <a:effectLst/>
                          <a:latin typeface="Cambria Math" panose="02040503050406030204" pitchFamily="18" charset="0"/>
                          <a:ea typeface="MathJax_Math-italic"/>
                        </a:rPr>
                        <m:t>𝐼𝑂</m:t>
                      </m:r>
                      <m:sSubSup>
                        <m:sSubSupPr>
                          <m:ctrlP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sSubSupPr>
                        <m:e>
                          <m: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  <m:t>𝑈</m:t>
                          </m:r>
                        </m:e>
                        <m:sub>
                          <m: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  <m:t>𝑝𝑟𝑒𝑑</m:t>
                          </m:r>
                        </m:sub>
                        <m:sup>
                          <m: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  <m:t>𝑡𝑟𝑢𝑡h</m:t>
                          </m:r>
                        </m:sup>
                      </m:sSubSup>
                      <m:r>
                        <a:rPr kumimoji="0" lang="en-US" altLang="ko-K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43A40"/>
                          </a:solidFill>
                          <a:effectLst/>
                          <a:latin typeface="Cambria Math" panose="02040503050406030204" pitchFamily="18" charset="0"/>
                          <a:ea typeface="MathJax_Math-italic"/>
                        </a:rPr>
                        <m:t>=</m:t>
                      </m:r>
                      <m:func>
                        <m:funcPr>
                          <m:ctrlP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ko-KR" sz="16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ko-KR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343A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thJax_Math-italic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343A4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𝐶𝑙𝑎𝑠</m:t>
                              </m:r>
                              <m:sSub>
                                <m:sSubPr>
                                  <m:ctrlPr>
                                    <a:rPr kumimoji="0" lang="en-US" altLang="ko-KR" sz="16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343A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343A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343A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altLang="ko-K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43A40"/>
                          </a:solidFill>
                          <a:effectLst/>
                          <a:latin typeface="Cambria Math" panose="02040503050406030204" pitchFamily="18" charset="0"/>
                          <a:ea typeface="MathJax_Math-italic"/>
                        </a:rPr>
                        <m:t>×</m:t>
                      </m:r>
                      <m:r>
                        <a:rPr kumimoji="0" lang="en-US" altLang="ko-K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43A40"/>
                          </a:solidFill>
                          <a:effectLst/>
                          <a:latin typeface="Cambria Math" panose="02040503050406030204" pitchFamily="18" charset="0"/>
                          <a:ea typeface="MathJax_Math-italic"/>
                        </a:rPr>
                        <m:t>𝐼𝑂</m:t>
                      </m:r>
                      <m:sSubSup>
                        <m:sSubSupPr>
                          <m:ctrlP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sSubSupPr>
                        <m:e>
                          <m: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  <m:t>𝑈</m:t>
                          </m:r>
                        </m:e>
                        <m:sub>
                          <m: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  <m:t>𝑝𝑟𝑒𝑑</m:t>
                          </m:r>
                        </m:sub>
                        <m:sup>
                          <m:r>
                            <a:rPr kumimoji="0" lang="en-US" altLang="ko-KR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43A40"/>
                              </a:solidFill>
                              <a:effectLst/>
                              <a:latin typeface="Cambria Math" panose="02040503050406030204" pitchFamily="18" charset="0"/>
                              <a:ea typeface="MathJax_Math-italic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kumimoji="0" lang="ko-KR" altLang="ko-K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D8C74266-A0D1-45F4-A9CF-5579E7ACB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5881" y="1377421"/>
                <a:ext cx="7551593" cy="4887401"/>
              </a:xfrm>
              <a:prstGeom prst="rect">
                <a:avLst/>
              </a:prstGeom>
              <a:blipFill>
                <a:blip r:embed="rId4"/>
                <a:stretch>
                  <a:fillRect l="-1614" r="-8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433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YOLO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의 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Output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50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33C62A1-ADE0-4FCF-ABDF-CDDCA6E50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2" r="5578"/>
          <a:stretch/>
        </p:blipFill>
        <p:spPr>
          <a:xfrm>
            <a:off x="167148" y="1184558"/>
            <a:ext cx="3844414" cy="37417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433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YOLO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의 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Output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xmlns="" id="{96A7B1BA-BF2A-45E5-BCBF-9C4D70B07E39}"/>
              </a:ext>
            </a:extLst>
          </p:cNvPr>
          <p:cNvSpPr/>
          <p:nvPr/>
        </p:nvSpPr>
        <p:spPr>
          <a:xfrm flipH="1">
            <a:off x="5809358" y="2707284"/>
            <a:ext cx="5020910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5651620" y="1890650"/>
            <a:ext cx="5494519" cy="1703450"/>
            <a:chOff x="5651620" y="1890650"/>
            <a:chExt cx="5494519" cy="1703450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xmlns="" id="{818C1C68-BC52-4359-A942-F57B7EF4C84B}"/>
                </a:ext>
              </a:extLst>
            </p:cNvPr>
            <p:cNvSpPr/>
            <p:nvPr/>
          </p:nvSpPr>
          <p:spPr>
            <a:xfrm flipH="1">
              <a:off x="5652510" y="1890650"/>
              <a:ext cx="5493629" cy="1703450"/>
            </a:xfrm>
            <a:prstGeom prst="cube">
              <a:avLst>
                <a:gd name="adj" fmla="val 34497"/>
              </a:avLst>
            </a:prstGeom>
            <a:solidFill>
              <a:srgbClr val="F2F2F2">
                <a:alpha val="20000"/>
              </a:srgb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5737225" y="1973200"/>
              <a:ext cx="0" cy="1107527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815708" y="2055750"/>
              <a:ext cx="0" cy="1107527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898258" y="2144650"/>
              <a:ext cx="0" cy="1107527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980808" y="2211325"/>
              <a:ext cx="0" cy="1107527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066533" y="2305584"/>
              <a:ext cx="0" cy="1107527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651620" y="2866778"/>
              <a:ext cx="579510" cy="578600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651620" y="2718264"/>
              <a:ext cx="587255" cy="586333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651620" y="2543592"/>
              <a:ext cx="584874" cy="583956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651620" y="2391813"/>
              <a:ext cx="585669" cy="584750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651620" y="2242391"/>
              <a:ext cx="589234" cy="588309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651620" y="2088720"/>
              <a:ext cx="594399" cy="593466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147496" y="2383172"/>
              <a:ext cx="0" cy="1107527"/>
            </a:xfrm>
            <a:prstGeom prst="line">
              <a:avLst/>
            </a:prstGeom>
            <a:ln w="28575">
              <a:solidFill>
                <a:srgbClr val="7F7F7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7504808" y="3955592"/>
            <a:ext cx="1963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0000"/>
                </a:solidFill>
                <a:latin typeface="+mj-lt"/>
              </a:rPr>
              <a:t>grid</a:t>
            </a:r>
            <a:r>
              <a:rPr lang="ko-KR" altLang="en-US" sz="2000" dirty="0" smtClean="0">
                <a:solidFill>
                  <a:srgbClr val="FF0000"/>
                </a:solidFill>
                <a:latin typeface="+mj-lt"/>
              </a:rPr>
              <a:t>의 정보</a:t>
            </a:r>
            <a:endParaRPr lang="ko-KR" altLang="en-US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68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51443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안과질환 진단 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플랫폼</a:t>
            </a:r>
          </a:p>
        </p:txBody>
      </p:sp>
      <p:pic>
        <p:nvPicPr>
          <p:cNvPr id="1026" name="Picture 2" descr="ìì 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F0D2E06D-09F6-487D-9196-A36607B8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85" y="4638401"/>
            <a:ext cx="1806942" cy="15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ì  ì¹´ë©ë¼ì ëí ì´ë¯¸ì§ ê²ìê²°ê³¼">
            <a:extLst>
              <a:ext uri="{FF2B5EF4-FFF2-40B4-BE49-F238E27FC236}">
                <a16:creationId xmlns:a16="http://schemas.microsoft.com/office/drawing/2014/main" xmlns="" id="{A356C4E4-A3F6-4F27-91BE-FDC9068FC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r="12040"/>
          <a:stretch/>
        </p:blipFill>
        <p:spPr bwMode="auto">
          <a:xfrm>
            <a:off x="1079506" y="1226382"/>
            <a:ext cx="2078099" cy="20846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ì 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54D63938-D97B-4E80-B1F8-0933383CB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9" t="7054" r="16651" b="6403"/>
          <a:stretch/>
        </p:blipFill>
        <p:spPr bwMode="auto">
          <a:xfrm>
            <a:off x="8024221" y="1638704"/>
            <a:ext cx="3608012" cy="35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C472A24-CA69-42FE-BD82-F8AD012C06B5}"/>
              </a:ext>
            </a:extLst>
          </p:cNvPr>
          <p:cNvGrpSpPr/>
          <p:nvPr/>
        </p:nvGrpSpPr>
        <p:grpSpPr>
          <a:xfrm>
            <a:off x="4434727" y="3299791"/>
            <a:ext cx="2721047" cy="2520907"/>
            <a:chOff x="5260637" y="1992099"/>
            <a:chExt cx="2721047" cy="2520907"/>
          </a:xfrm>
        </p:grpSpPr>
        <p:pic>
          <p:nvPicPr>
            <p:cNvPr id="2" name="Picture 2" descr="ì¸ê³µì§ë¥ ìì´ì½ì ëí ì´ë¯¸ì§ ê²ìê²°ê³¼">
              <a:extLst>
                <a:ext uri="{FF2B5EF4-FFF2-40B4-BE49-F238E27FC236}">
                  <a16:creationId xmlns:a16="http://schemas.microsoft.com/office/drawing/2014/main" xmlns="" id="{BE888FE2-0A37-4B01-BC58-CBB6339619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1" t="7823" r="64222" b="53436"/>
            <a:stretch/>
          </p:blipFill>
          <p:spPr bwMode="auto">
            <a:xfrm>
              <a:off x="5260637" y="1992099"/>
              <a:ext cx="2571036" cy="2344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xmlns="" id="{6468866F-0999-45F1-84FA-1739C174CC4D}"/>
                </a:ext>
              </a:extLst>
            </p:cNvPr>
            <p:cNvSpPr/>
            <p:nvPr/>
          </p:nvSpPr>
          <p:spPr>
            <a:xfrm>
              <a:off x="6938075" y="3264310"/>
              <a:ext cx="1043609" cy="1248696"/>
            </a:xfrm>
            <a:prstGeom prst="triangle">
              <a:avLst>
                <a:gd name="adj" fmla="val 971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35AA33C-2C4D-41D2-BBF6-BFD30B9FF665}"/>
              </a:ext>
            </a:extLst>
          </p:cNvPr>
          <p:cNvSpPr/>
          <p:nvPr/>
        </p:nvSpPr>
        <p:spPr>
          <a:xfrm>
            <a:off x="4690014" y="5643972"/>
            <a:ext cx="1869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인공지능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A05EACF-FD93-4C03-B335-698E1A6B2F3F}"/>
              </a:ext>
            </a:extLst>
          </p:cNvPr>
          <p:cNvSpPr/>
          <p:nvPr/>
        </p:nvSpPr>
        <p:spPr>
          <a:xfrm>
            <a:off x="1304871" y="3352837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안저촬영기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1405056" y="6275467"/>
            <a:ext cx="1426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안저 사진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xmlns="" id="{D7F909DE-6B3D-4F6A-9778-6BDE0D009AC2}"/>
              </a:ext>
            </a:extLst>
          </p:cNvPr>
          <p:cNvSpPr/>
          <p:nvPr/>
        </p:nvSpPr>
        <p:spPr>
          <a:xfrm>
            <a:off x="1114213" y="3814502"/>
            <a:ext cx="2008680" cy="782083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xmlns="" id="{0DA6FBFB-2644-4C86-A256-373C901A3665}"/>
              </a:ext>
            </a:extLst>
          </p:cNvPr>
          <p:cNvSpPr/>
          <p:nvPr/>
        </p:nvSpPr>
        <p:spPr>
          <a:xfrm rot="14811788">
            <a:off x="3625535" y="4403171"/>
            <a:ext cx="575568" cy="1521544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1A94F01B-D9CE-4458-9CCC-174780B83B92}"/>
              </a:ext>
            </a:extLst>
          </p:cNvPr>
          <p:cNvSpPr/>
          <p:nvPr/>
        </p:nvSpPr>
        <p:spPr>
          <a:xfrm rot="14811287">
            <a:off x="6991459" y="3115713"/>
            <a:ext cx="575568" cy="1048057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953E5FB-8E61-4E01-9D6A-17113DD58059}"/>
              </a:ext>
            </a:extLst>
          </p:cNvPr>
          <p:cNvSpPr/>
          <p:nvPr/>
        </p:nvSpPr>
        <p:spPr>
          <a:xfrm>
            <a:off x="8765276" y="5266101"/>
            <a:ext cx="2125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진단 결과 출력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88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BEF246-FFD7-4141-AAC2-7D03E1A7D3FE}"/>
              </a:ext>
            </a:extLst>
          </p:cNvPr>
          <p:cNvSpPr/>
          <p:nvPr/>
        </p:nvSpPr>
        <p:spPr>
          <a:xfrm>
            <a:off x="304799" y="1310742"/>
            <a:ext cx="111649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각각의 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grid cell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이 하나의 클래스만을 예측할 수 있으므로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작은 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object </a:t>
            </a:r>
            <a:r>
              <a:rPr lang="ko-KR" altLang="en-US" sz="1600" dirty="0" err="1">
                <a:solidFill>
                  <a:srgbClr val="343A40"/>
                </a:solidFill>
                <a:latin typeface="+mj-lt"/>
              </a:rPr>
              <a:t>여러개가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 다닥다닥 붙으면 제대로 예측하지 못한다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sz="1600" dirty="0">
              <a:solidFill>
                <a:srgbClr val="343A40"/>
              </a:solidFill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bounding box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의 형태가 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training data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를 통해서만 학습되므로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새로운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/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독특한 형태의 </a:t>
            </a:r>
            <a:r>
              <a:rPr lang="en-US" altLang="ko-KR" sz="1600" dirty="0" err="1">
                <a:solidFill>
                  <a:srgbClr val="343A40"/>
                </a:solidFill>
                <a:latin typeface="+mj-lt"/>
              </a:rPr>
              <a:t>bouding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 box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의 경우 정확히 예측하지 못한다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sz="1600" dirty="0">
              <a:solidFill>
                <a:srgbClr val="343A40"/>
              </a:solidFill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몇 단계의 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layer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를 거쳐서 나온 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feature map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을 대상으로 </a:t>
            </a:r>
            <a:r>
              <a:rPr lang="en-US" altLang="ko-KR" sz="1600" dirty="0" err="1">
                <a:solidFill>
                  <a:srgbClr val="343A40"/>
                </a:solidFill>
                <a:latin typeface="+mj-lt"/>
              </a:rPr>
              <a:t>bouding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 box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를 예측하므로 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localization</a:t>
            </a:r>
            <a:r>
              <a:rPr lang="ko-KR" altLang="en-US" sz="1600" dirty="0">
                <a:solidFill>
                  <a:srgbClr val="343A40"/>
                </a:solidFill>
                <a:latin typeface="+mj-lt"/>
              </a:rPr>
              <a:t>이 다소 부정확해지는 경우가 있다</a:t>
            </a:r>
            <a:r>
              <a:rPr lang="en-US" altLang="ko-KR" sz="1600" dirty="0">
                <a:solidFill>
                  <a:srgbClr val="343A40"/>
                </a:solidFill>
                <a:latin typeface="+mj-lt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sz="1600" b="0" i="0" dirty="0">
              <a:solidFill>
                <a:srgbClr val="343A40"/>
              </a:solidFill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altLang="ko-KR" sz="1600" dirty="0">
                <a:solidFill>
                  <a:srgbClr val="FF0000"/>
                </a:solidFill>
                <a:latin typeface="+mj-lt"/>
              </a:rPr>
              <a:t>Bounding box</a:t>
            </a:r>
            <a:r>
              <a:rPr lang="ko-KR" altLang="en-US" sz="1600" dirty="0">
                <a:solidFill>
                  <a:srgbClr val="FF0000"/>
                </a:solidFill>
                <a:latin typeface="+mj-lt"/>
              </a:rPr>
              <a:t>를 기반으로 예측하기에 초소형 </a:t>
            </a:r>
            <a:r>
              <a:rPr lang="en-US" altLang="ko-KR" sz="1600" dirty="0">
                <a:solidFill>
                  <a:srgbClr val="FF0000"/>
                </a:solidFill>
                <a:latin typeface="+mj-lt"/>
              </a:rPr>
              <a:t>object</a:t>
            </a:r>
            <a:r>
              <a:rPr lang="ko-KR" altLang="en-US" sz="1600" dirty="0">
                <a:solidFill>
                  <a:srgbClr val="FF0000"/>
                </a:solidFill>
                <a:latin typeface="+mj-lt"/>
              </a:rPr>
              <a:t>를 예측하는 데에 부적합하다</a:t>
            </a:r>
            <a:r>
              <a:rPr lang="en-US" altLang="ko-KR" sz="1600" dirty="0">
                <a:solidFill>
                  <a:srgbClr val="FF0000"/>
                </a:solidFill>
                <a:latin typeface="+mj-lt"/>
              </a:rPr>
              <a:t>.</a:t>
            </a:r>
            <a:endParaRPr lang="ko-KR" altLang="en-US" sz="1600" b="0" i="0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39901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YOLO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의 한계점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264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정육면체 19">
            <a:extLst>
              <a:ext uri="{FF2B5EF4-FFF2-40B4-BE49-F238E27FC236}">
                <a16:creationId xmlns:a16="http://schemas.microsoft.com/office/drawing/2014/main" xmlns="" id="{96A7B1BA-BF2A-45E5-BCBF-9C4D70B07E39}"/>
              </a:ext>
            </a:extLst>
          </p:cNvPr>
          <p:cNvSpPr/>
          <p:nvPr/>
        </p:nvSpPr>
        <p:spPr>
          <a:xfrm flipH="1">
            <a:off x="709820" y="2100126"/>
            <a:ext cx="5020910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xmlns="" id="{818C1C68-BC52-4359-A942-F57B7EF4C84B}"/>
              </a:ext>
            </a:extLst>
          </p:cNvPr>
          <p:cNvSpPr/>
          <p:nvPr/>
        </p:nvSpPr>
        <p:spPr>
          <a:xfrm flipH="1">
            <a:off x="552974" y="1327942"/>
            <a:ext cx="5493629" cy="1647768"/>
          </a:xfrm>
          <a:prstGeom prst="cube">
            <a:avLst>
              <a:gd name="adj" fmla="val 32865"/>
            </a:avLst>
          </a:prstGeom>
          <a:solidFill>
            <a:srgbClr val="F2F2F2">
              <a:alpha val="2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xmlns="" id="{A74AA531-FB5D-49F0-AD81-B76B05BD97F0}"/>
              </a:ext>
            </a:extLst>
          </p:cNvPr>
          <p:cNvSpPr/>
          <p:nvPr/>
        </p:nvSpPr>
        <p:spPr>
          <a:xfrm flipH="1">
            <a:off x="709818" y="3502248"/>
            <a:ext cx="7382033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704400" y="3747894"/>
            <a:ext cx="1175495" cy="585460"/>
            <a:chOff x="704401" y="3747894"/>
            <a:chExt cx="1340712" cy="585460"/>
          </a:xfrm>
        </p:grpSpPr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C738D96A-9A36-48F5-83E6-AF8F6E7A4E94}"/>
                  </a:ext>
                </a:extLst>
              </p:cNvPr>
              <p:cNvSpPr txBox="1"/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38D96A-9A36-48F5-83E6-AF8F6E7A4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30722D6-ED95-4FA1-87DC-E39D0054A44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313471" y="2353154"/>
            <a:ext cx="1045785" cy="114909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048AE9BB-37F3-4CEC-A269-EF6FECAA7FB2}"/>
                  </a:ext>
                </a:extLst>
              </p:cNvPr>
              <p:cNvSpPr txBox="1"/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8AE9BB-37F3-4CEC-A269-EF6FECAA7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blipFill rotWithShape="0">
                <a:blip r:embed="rId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37737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+mj-lt"/>
              </a:rPr>
              <a:t>PointNet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소개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1896060" y="3747894"/>
            <a:ext cx="2279658" cy="585460"/>
            <a:chOff x="704401" y="3747894"/>
            <a:chExt cx="1340712" cy="585460"/>
          </a:xfrm>
        </p:grpSpPr>
        <p:sp>
          <p:nvSpPr>
            <p:cNvPr id="52" name="왼쪽 중괄호 51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4620534" y="3747894"/>
            <a:ext cx="1175495" cy="585460"/>
            <a:chOff x="704401" y="3747894"/>
            <a:chExt cx="1340712" cy="585460"/>
          </a:xfrm>
        </p:grpSpPr>
        <p:sp>
          <p:nvSpPr>
            <p:cNvPr id="56" name="왼쪽 중괄호 55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5812194" y="3747894"/>
            <a:ext cx="2279658" cy="585460"/>
            <a:chOff x="704401" y="3747894"/>
            <a:chExt cx="1340712" cy="585460"/>
          </a:xfrm>
        </p:grpSpPr>
        <p:sp>
          <p:nvSpPr>
            <p:cNvPr id="60" name="왼쪽 중괄호 59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</p:spTree>
    <p:extLst>
      <p:ext uri="{BB962C8B-B14F-4D97-AF65-F5344CB8AC3E}">
        <p14:creationId xmlns:p14="http://schemas.microsoft.com/office/powerpoint/2010/main" val="280028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정육면체 19">
            <a:extLst>
              <a:ext uri="{FF2B5EF4-FFF2-40B4-BE49-F238E27FC236}">
                <a16:creationId xmlns:a16="http://schemas.microsoft.com/office/drawing/2014/main" xmlns="" id="{96A7B1BA-BF2A-45E5-BCBF-9C4D70B07E39}"/>
              </a:ext>
            </a:extLst>
          </p:cNvPr>
          <p:cNvSpPr/>
          <p:nvPr/>
        </p:nvSpPr>
        <p:spPr>
          <a:xfrm flipH="1">
            <a:off x="709820" y="2100126"/>
            <a:ext cx="5020910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xmlns="" id="{818C1C68-BC52-4359-A942-F57B7EF4C84B}"/>
              </a:ext>
            </a:extLst>
          </p:cNvPr>
          <p:cNvSpPr/>
          <p:nvPr/>
        </p:nvSpPr>
        <p:spPr>
          <a:xfrm flipH="1">
            <a:off x="552974" y="1327942"/>
            <a:ext cx="5493629" cy="1647768"/>
          </a:xfrm>
          <a:prstGeom prst="cube">
            <a:avLst>
              <a:gd name="adj" fmla="val 32865"/>
            </a:avLst>
          </a:prstGeom>
          <a:solidFill>
            <a:srgbClr val="F2F2F2">
              <a:alpha val="2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xmlns="" id="{A74AA531-FB5D-49F0-AD81-B76B05BD97F0}"/>
              </a:ext>
            </a:extLst>
          </p:cNvPr>
          <p:cNvSpPr/>
          <p:nvPr/>
        </p:nvSpPr>
        <p:spPr>
          <a:xfrm flipH="1">
            <a:off x="709818" y="3502248"/>
            <a:ext cx="7382033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704400" y="3747894"/>
            <a:ext cx="1175495" cy="585460"/>
            <a:chOff x="704401" y="3747894"/>
            <a:chExt cx="1340712" cy="585460"/>
          </a:xfrm>
        </p:grpSpPr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C738D96A-9A36-48F5-83E6-AF8F6E7A4E94}"/>
                  </a:ext>
                </a:extLst>
              </p:cNvPr>
              <p:cNvSpPr txBox="1"/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38D96A-9A36-48F5-83E6-AF8F6E7A4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30722D6-ED95-4FA1-87DC-E39D0054A44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313471" y="2353154"/>
            <a:ext cx="1045785" cy="114909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048AE9BB-37F3-4CEC-A269-EF6FECAA7FB2}"/>
                  </a:ext>
                </a:extLst>
              </p:cNvPr>
              <p:cNvSpPr txBox="1"/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8AE9BB-37F3-4CEC-A269-EF6FECAA7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blipFill rotWithShape="0">
                <a:blip r:embed="rId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37737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+mj-lt"/>
              </a:rPr>
              <a:t>PointNet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소개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1896060" y="3747894"/>
            <a:ext cx="2279658" cy="585460"/>
            <a:chOff x="704401" y="3747894"/>
            <a:chExt cx="1340712" cy="585460"/>
          </a:xfrm>
        </p:grpSpPr>
        <p:sp>
          <p:nvSpPr>
            <p:cNvPr id="52" name="왼쪽 중괄호 51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4620534" y="3747894"/>
            <a:ext cx="1175495" cy="585460"/>
            <a:chOff x="704401" y="3747894"/>
            <a:chExt cx="1340712" cy="585460"/>
          </a:xfrm>
        </p:grpSpPr>
        <p:sp>
          <p:nvSpPr>
            <p:cNvPr id="56" name="왼쪽 중괄호 55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5812194" y="3747894"/>
            <a:ext cx="2279658" cy="585460"/>
            <a:chOff x="704401" y="3747894"/>
            <a:chExt cx="1340712" cy="585460"/>
          </a:xfrm>
        </p:grpSpPr>
        <p:sp>
          <p:nvSpPr>
            <p:cNvPr id="60" name="왼쪽 중괄호 59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191882" y="3763982"/>
            <a:ext cx="3888877" cy="578078"/>
            <a:chOff x="1548079" y="3763982"/>
            <a:chExt cx="2267558" cy="57807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9DA1A5CF-CE46-4B01-A10E-5A2939E0EC80}"/>
                </a:ext>
              </a:extLst>
            </p:cNvPr>
            <p:cNvSpPr/>
            <p:nvPr/>
          </p:nvSpPr>
          <p:spPr>
            <a:xfrm>
              <a:off x="1548079" y="3763983"/>
              <a:ext cx="2267558" cy="5780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7CE0B0D8-BCD8-4624-A594-2BBDE2118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8778" y="3763982"/>
              <a:ext cx="2246859" cy="56937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299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정육면체 19">
            <a:extLst>
              <a:ext uri="{FF2B5EF4-FFF2-40B4-BE49-F238E27FC236}">
                <a16:creationId xmlns:a16="http://schemas.microsoft.com/office/drawing/2014/main" xmlns="" id="{96A7B1BA-BF2A-45E5-BCBF-9C4D70B07E39}"/>
              </a:ext>
            </a:extLst>
          </p:cNvPr>
          <p:cNvSpPr/>
          <p:nvPr/>
        </p:nvSpPr>
        <p:spPr>
          <a:xfrm flipH="1">
            <a:off x="709820" y="2100126"/>
            <a:ext cx="5020910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xmlns="" id="{818C1C68-BC52-4359-A942-F57B7EF4C84B}"/>
              </a:ext>
            </a:extLst>
          </p:cNvPr>
          <p:cNvSpPr/>
          <p:nvPr/>
        </p:nvSpPr>
        <p:spPr>
          <a:xfrm flipH="1">
            <a:off x="552974" y="1327942"/>
            <a:ext cx="5493629" cy="1647768"/>
          </a:xfrm>
          <a:prstGeom prst="cube">
            <a:avLst>
              <a:gd name="adj" fmla="val 32865"/>
            </a:avLst>
          </a:prstGeom>
          <a:solidFill>
            <a:srgbClr val="F2F2F2">
              <a:alpha val="2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xmlns="" id="{A74AA531-FB5D-49F0-AD81-B76B05BD97F0}"/>
              </a:ext>
            </a:extLst>
          </p:cNvPr>
          <p:cNvSpPr/>
          <p:nvPr/>
        </p:nvSpPr>
        <p:spPr>
          <a:xfrm flipH="1">
            <a:off x="709818" y="3502248"/>
            <a:ext cx="7382033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704400" y="3747894"/>
            <a:ext cx="1175495" cy="585460"/>
            <a:chOff x="704401" y="3747894"/>
            <a:chExt cx="1340712" cy="585460"/>
          </a:xfrm>
        </p:grpSpPr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C738D96A-9A36-48F5-83E6-AF8F6E7A4E94}"/>
                  </a:ext>
                </a:extLst>
              </p:cNvPr>
              <p:cNvSpPr txBox="1"/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38D96A-9A36-48F5-83E6-AF8F6E7A4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30722D6-ED95-4FA1-87DC-E39D0054A44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313471" y="2353154"/>
            <a:ext cx="1045785" cy="114909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048AE9BB-37F3-4CEC-A269-EF6FECAA7FB2}"/>
                  </a:ext>
                </a:extLst>
              </p:cNvPr>
              <p:cNvSpPr txBox="1"/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8AE9BB-37F3-4CEC-A269-EF6FECAA7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blipFill rotWithShape="0">
                <a:blip r:embed="rId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37737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+mj-lt"/>
              </a:rPr>
              <a:t>PointNet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소개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1896060" y="3747894"/>
            <a:ext cx="2279658" cy="585460"/>
            <a:chOff x="704401" y="3747894"/>
            <a:chExt cx="1340712" cy="585460"/>
          </a:xfrm>
        </p:grpSpPr>
        <p:sp>
          <p:nvSpPr>
            <p:cNvPr id="52" name="왼쪽 중괄호 51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4620534" y="3747894"/>
            <a:ext cx="1175495" cy="585460"/>
            <a:chOff x="704401" y="3747894"/>
            <a:chExt cx="1340712" cy="585460"/>
          </a:xfrm>
        </p:grpSpPr>
        <p:sp>
          <p:nvSpPr>
            <p:cNvPr id="56" name="왼쪽 중괄호 55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5812194" y="3747894"/>
            <a:ext cx="2279658" cy="585460"/>
            <a:chOff x="704401" y="3747894"/>
            <a:chExt cx="1340712" cy="585460"/>
          </a:xfrm>
        </p:grpSpPr>
        <p:sp>
          <p:nvSpPr>
            <p:cNvPr id="60" name="왼쪽 중괄호 59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191882" y="3763982"/>
            <a:ext cx="3888877" cy="578078"/>
            <a:chOff x="1548079" y="3763982"/>
            <a:chExt cx="2267558" cy="57807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9DA1A5CF-CE46-4B01-A10E-5A2939E0EC80}"/>
                </a:ext>
              </a:extLst>
            </p:cNvPr>
            <p:cNvSpPr/>
            <p:nvPr/>
          </p:nvSpPr>
          <p:spPr>
            <a:xfrm>
              <a:off x="1548079" y="3763983"/>
              <a:ext cx="2267558" cy="5780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7CE0B0D8-BCD8-4624-A594-2BBDE2118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8778" y="3763982"/>
              <a:ext cx="2246859" cy="56937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225510" y="4136519"/>
            <a:ext cx="511969" cy="196836"/>
            <a:chOff x="1548079" y="3763982"/>
            <a:chExt cx="2267558" cy="5780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9DA1A5CF-CE46-4B01-A10E-5A2939E0EC80}"/>
                </a:ext>
              </a:extLst>
            </p:cNvPr>
            <p:cNvSpPr/>
            <p:nvPr/>
          </p:nvSpPr>
          <p:spPr>
            <a:xfrm>
              <a:off x="1548079" y="3763983"/>
              <a:ext cx="2267558" cy="5780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7CE0B0D8-BCD8-4624-A594-2BBDE2118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8778" y="3763982"/>
              <a:ext cx="2246859" cy="56937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09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정육면체 19">
            <a:extLst>
              <a:ext uri="{FF2B5EF4-FFF2-40B4-BE49-F238E27FC236}">
                <a16:creationId xmlns:a16="http://schemas.microsoft.com/office/drawing/2014/main" xmlns="" id="{96A7B1BA-BF2A-45E5-BCBF-9C4D70B07E39}"/>
              </a:ext>
            </a:extLst>
          </p:cNvPr>
          <p:cNvSpPr/>
          <p:nvPr/>
        </p:nvSpPr>
        <p:spPr>
          <a:xfrm flipH="1">
            <a:off x="709820" y="2100126"/>
            <a:ext cx="5020910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xmlns="" id="{818C1C68-BC52-4359-A942-F57B7EF4C84B}"/>
              </a:ext>
            </a:extLst>
          </p:cNvPr>
          <p:cNvSpPr/>
          <p:nvPr/>
        </p:nvSpPr>
        <p:spPr>
          <a:xfrm flipH="1">
            <a:off x="552974" y="1327942"/>
            <a:ext cx="5493629" cy="1647768"/>
          </a:xfrm>
          <a:prstGeom prst="cube">
            <a:avLst>
              <a:gd name="adj" fmla="val 32865"/>
            </a:avLst>
          </a:prstGeom>
          <a:solidFill>
            <a:srgbClr val="F2F2F2">
              <a:alpha val="2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xmlns="" id="{A74AA531-FB5D-49F0-AD81-B76B05BD97F0}"/>
              </a:ext>
            </a:extLst>
          </p:cNvPr>
          <p:cNvSpPr/>
          <p:nvPr/>
        </p:nvSpPr>
        <p:spPr>
          <a:xfrm flipH="1">
            <a:off x="709818" y="3502248"/>
            <a:ext cx="7382033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704400" y="3747894"/>
            <a:ext cx="1175495" cy="585460"/>
            <a:chOff x="704401" y="3747894"/>
            <a:chExt cx="1340712" cy="585460"/>
          </a:xfrm>
        </p:grpSpPr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C738D96A-9A36-48F5-83E6-AF8F6E7A4E94}"/>
                  </a:ext>
                </a:extLst>
              </p:cNvPr>
              <p:cNvSpPr txBox="1"/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38D96A-9A36-48F5-83E6-AF8F6E7A4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30722D6-ED95-4FA1-87DC-E39D0054A44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313471" y="2353154"/>
            <a:ext cx="1045785" cy="114909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048AE9BB-37F3-4CEC-A269-EF6FECAA7FB2}"/>
                  </a:ext>
                </a:extLst>
              </p:cNvPr>
              <p:cNvSpPr txBox="1"/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8AE9BB-37F3-4CEC-A269-EF6FECAA7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blipFill rotWithShape="0">
                <a:blip r:embed="rId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37737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+mj-lt"/>
              </a:rPr>
              <a:t>PointNet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소개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1896060" y="3747894"/>
            <a:ext cx="2279658" cy="585460"/>
            <a:chOff x="704401" y="3747894"/>
            <a:chExt cx="1340712" cy="585460"/>
          </a:xfrm>
        </p:grpSpPr>
        <p:sp>
          <p:nvSpPr>
            <p:cNvPr id="52" name="왼쪽 중괄호 51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4620534" y="3747894"/>
            <a:ext cx="1175495" cy="585460"/>
            <a:chOff x="704401" y="3747894"/>
            <a:chExt cx="1340712" cy="585460"/>
          </a:xfrm>
        </p:grpSpPr>
        <p:sp>
          <p:nvSpPr>
            <p:cNvPr id="56" name="왼쪽 중괄호 55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5812194" y="3747894"/>
            <a:ext cx="2279658" cy="585460"/>
            <a:chOff x="704401" y="3747894"/>
            <a:chExt cx="1340712" cy="585460"/>
          </a:xfrm>
        </p:grpSpPr>
        <p:sp>
          <p:nvSpPr>
            <p:cNvPr id="60" name="왼쪽 중괄호 59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191882" y="3763982"/>
            <a:ext cx="3888877" cy="578078"/>
            <a:chOff x="1548079" y="3763982"/>
            <a:chExt cx="2267558" cy="57807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9DA1A5CF-CE46-4B01-A10E-5A2939E0EC80}"/>
                </a:ext>
              </a:extLst>
            </p:cNvPr>
            <p:cNvSpPr/>
            <p:nvPr/>
          </p:nvSpPr>
          <p:spPr>
            <a:xfrm>
              <a:off x="1548079" y="3763983"/>
              <a:ext cx="2267558" cy="5780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7CE0B0D8-BCD8-4624-A594-2BBDE2118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8778" y="3763982"/>
              <a:ext cx="2246859" cy="56937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225510" y="4136519"/>
            <a:ext cx="511969" cy="196836"/>
            <a:chOff x="1548079" y="3763982"/>
            <a:chExt cx="2267558" cy="5780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9DA1A5CF-CE46-4B01-A10E-5A2939E0EC80}"/>
                </a:ext>
              </a:extLst>
            </p:cNvPr>
            <p:cNvSpPr/>
            <p:nvPr/>
          </p:nvSpPr>
          <p:spPr>
            <a:xfrm>
              <a:off x="1548079" y="3763983"/>
              <a:ext cx="2267558" cy="5780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7CE0B0D8-BCD8-4624-A594-2BBDE2118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8778" y="3763982"/>
              <a:ext cx="2246859" cy="56937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정육면체 34">
            <a:extLst>
              <a:ext uri="{FF2B5EF4-FFF2-40B4-BE49-F238E27FC236}">
                <a16:creationId xmlns:a16="http://schemas.microsoft.com/office/drawing/2014/main" xmlns="" id="{A61F2514-6365-4D7F-B322-C50C74EB1046}"/>
              </a:ext>
            </a:extLst>
          </p:cNvPr>
          <p:cNvSpPr/>
          <p:nvPr/>
        </p:nvSpPr>
        <p:spPr>
          <a:xfrm flipH="1">
            <a:off x="9229350" y="3518692"/>
            <a:ext cx="290391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EADD540-7780-4392-8B6B-D61B3B2929FE}"/>
              </a:ext>
            </a:extLst>
          </p:cNvPr>
          <p:cNvSpPr txBox="1"/>
          <p:nvPr/>
        </p:nvSpPr>
        <p:spPr>
          <a:xfrm>
            <a:off x="8345260" y="4068780"/>
            <a:ext cx="2058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/>
              <a:t>Probability for not in the class</a:t>
            </a:r>
            <a:endParaRPr lang="ko-KR" altLang="en-US" sz="1100" b="1"/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xmlns="" id="{D9B4E6A8-AE08-4435-93D4-A2A63AA006E0}"/>
              </a:ext>
            </a:extLst>
          </p:cNvPr>
          <p:cNvSpPr/>
          <p:nvPr/>
        </p:nvSpPr>
        <p:spPr>
          <a:xfrm>
            <a:off x="8573835" y="3518692"/>
            <a:ext cx="252000" cy="252000"/>
          </a:xfrm>
          <a:prstGeom prst="plus">
            <a:avLst>
              <a:gd name="adj" fmla="val 3790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52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정육면체 19">
            <a:extLst>
              <a:ext uri="{FF2B5EF4-FFF2-40B4-BE49-F238E27FC236}">
                <a16:creationId xmlns:a16="http://schemas.microsoft.com/office/drawing/2014/main" xmlns="" id="{96A7B1BA-BF2A-45E5-BCBF-9C4D70B07E39}"/>
              </a:ext>
            </a:extLst>
          </p:cNvPr>
          <p:cNvSpPr/>
          <p:nvPr/>
        </p:nvSpPr>
        <p:spPr>
          <a:xfrm flipH="1">
            <a:off x="709820" y="2100126"/>
            <a:ext cx="5020910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xmlns="" id="{818C1C68-BC52-4359-A942-F57B7EF4C84B}"/>
              </a:ext>
            </a:extLst>
          </p:cNvPr>
          <p:cNvSpPr/>
          <p:nvPr/>
        </p:nvSpPr>
        <p:spPr>
          <a:xfrm flipH="1">
            <a:off x="552974" y="1327942"/>
            <a:ext cx="5493629" cy="1647768"/>
          </a:xfrm>
          <a:prstGeom prst="cube">
            <a:avLst>
              <a:gd name="adj" fmla="val 32865"/>
            </a:avLst>
          </a:prstGeom>
          <a:solidFill>
            <a:srgbClr val="F2F2F2">
              <a:alpha val="2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xmlns="" id="{A74AA531-FB5D-49F0-AD81-B76B05BD97F0}"/>
              </a:ext>
            </a:extLst>
          </p:cNvPr>
          <p:cNvSpPr/>
          <p:nvPr/>
        </p:nvSpPr>
        <p:spPr>
          <a:xfrm flipH="1">
            <a:off x="709818" y="3502248"/>
            <a:ext cx="7382033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704400" y="3747894"/>
            <a:ext cx="1175495" cy="585460"/>
            <a:chOff x="704401" y="3747894"/>
            <a:chExt cx="1340712" cy="585460"/>
          </a:xfrm>
        </p:grpSpPr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C738D96A-9A36-48F5-83E6-AF8F6E7A4E94}"/>
                  </a:ext>
                </a:extLst>
              </p:cNvPr>
              <p:cNvSpPr txBox="1"/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38D96A-9A36-48F5-83E6-AF8F6E7A4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52" y="3900422"/>
                <a:ext cx="352982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30722D6-ED95-4FA1-87DC-E39D0054A44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313471" y="2353154"/>
            <a:ext cx="1045785" cy="114909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048AE9BB-37F3-4CEC-A269-EF6FECAA7FB2}"/>
                  </a:ext>
                </a:extLst>
              </p:cNvPr>
              <p:cNvSpPr txBox="1"/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48AE9BB-37F3-4CEC-A269-EF6FECAA7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77" y="1124086"/>
                <a:ext cx="794000" cy="261610"/>
              </a:xfrm>
              <a:prstGeom prst="rect">
                <a:avLst/>
              </a:prstGeom>
              <a:blipFill rotWithShape="0">
                <a:blip r:embed="rId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37737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+mj-lt"/>
              </a:rPr>
              <a:t>PointNet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소개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1896060" y="3747894"/>
            <a:ext cx="2279658" cy="585460"/>
            <a:chOff x="704401" y="3747894"/>
            <a:chExt cx="1340712" cy="585460"/>
          </a:xfrm>
        </p:grpSpPr>
        <p:sp>
          <p:nvSpPr>
            <p:cNvPr id="52" name="왼쪽 중괄호 51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F5DB724-77FD-4351-95D7-91F2F66BEA13}"/>
              </a:ext>
            </a:extLst>
          </p:cNvPr>
          <p:cNvGrpSpPr/>
          <p:nvPr/>
        </p:nvGrpSpPr>
        <p:grpSpPr>
          <a:xfrm>
            <a:off x="4620534" y="3747894"/>
            <a:ext cx="1175495" cy="585460"/>
            <a:chOff x="704401" y="3747894"/>
            <a:chExt cx="1340712" cy="585460"/>
          </a:xfrm>
        </p:grpSpPr>
        <p:sp>
          <p:nvSpPr>
            <p:cNvPr id="56" name="왼쪽 중괄호 55">
              <a:extLst>
                <a:ext uri="{FF2B5EF4-FFF2-40B4-BE49-F238E27FC236}">
                  <a16:creationId xmlns:a16="http://schemas.microsoft.com/office/drawing/2014/main" xmlns="" id="{D8AF2766-5E23-4A96-9E4E-E63DA481B5BA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1E1A9EF-861F-4550-BEE0-0EC00F7B56BA}"/>
                </a:ext>
              </a:extLst>
            </p:cNvPr>
            <p:cNvSpPr txBox="1"/>
            <p:nvPr/>
          </p:nvSpPr>
          <p:spPr>
            <a:xfrm>
              <a:off x="1166951" y="3747894"/>
              <a:ext cx="415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5</a:t>
              </a:r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6EE1E4F-740F-47CD-95C9-BD4195921E5D}"/>
                </a:ext>
              </a:extLst>
            </p:cNvPr>
            <p:cNvSpPr txBox="1"/>
            <p:nvPr/>
          </p:nvSpPr>
          <p:spPr>
            <a:xfrm>
              <a:off x="907321" y="4071744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x, y, w, h, c</a:t>
              </a:r>
              <a:endParaRPr lang="ko-KR" altLang="en-US" sz="1100" b="1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A08B105E-5E9F-4271-9B89-47DFDA785FC6}"/>
              </a:ext>
            </a:extLst>
          </p:cNvPr>
          <p:cNvGrpSpPr/>
          <p:nvPr/>
        </p:nvGrpSpPr>
        <p:grpSpPr>
          <a:xfrm>
            <a:off x="5812194" y="3747894"/>
            <a:ext cx="2279658" cy="585460"/>
            <a:chOff x="704401" y="3747894"/>
            <a:chExt cx="1340712" cy="585460"/>
          </a:xfrm>
        </p:grpSpPr>
        <p:sp>
          <p:nvSpPr>
            <p:cNvPr id="60" name="왼쪽 중괄호 59">
              <a:extLst>
                <a:ext uri="{FF2B5EF4-FFF2-40B4-BE49-F238E27FC236}">
                  <a16:creationId xmlns:a16="http://schemas.microsoft.com/office/drawing/2014/main" xmlns="" id="{E0230CD2-1F3D-4B04-BF11-DBB49E4A938D}"/>
                </a:ext>
              </a:extLst>
            </p:cNvPr>
            <p:cNvSpPr/>
            <p:nvPr/>
          </p:nvSpPr>
          <p:spPr>
            <a:xfrm rot="16200000">
              <a:off x="1300289" y="3286403"/>
              <a:ext cx="148936" cy="1340712"/>
            </a:xfrm>
            <a:prstGeom prst="leftBrace">
              <a:avLst>
                <a:gd name="adj1" fmla="val 9458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xmlns="" id="{5E6D1260-B149-4D56-961B-90AE3461D965}"/>
                    </a:ext>
                  </a:extLst>
                </p:cNvPr>
                <p:cNvSpPr txBox="1"/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1100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6D1260-B149-4D56-961B-90AE3461D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24" y="3747894"/>
                  <a:ext cx="11006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C0130516-2A38-449B-8BBA-CEB6A399F0BB}"/>
                </a:ext>
              </a:extLst>
            </p:cNvPr>
            <p:cNvSpPr txBox="1"/>
            <p:nvPr/>
          </p:nvSpPr>
          <p:spPr>
            <a:xfrm>
              <a:off x="1017894" y="4071744"/>
              <a:ext cx="713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/>
                <a:t>Conditional Class Probabilities</a:t>
              </a:r>
              <a:endParaRPr lang="ko-KR" altLang="en-US" sz="1100" b="1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191882" y="3763982"/>
            <a:ext cx="3888877" cy="578078"/>
            <a:chOff x="1548079" y="3763982"/>
            <a:chExt cx="2267558" cy="57807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9DA1A5CF-CE46-4B01-A10E-5A2939E0EC80}"/>
                </a:ext>
              </a:extLst>
            </p:cNvPr>
            <p:cNvSpPr/>
            <p:nvPr/>
          </p:nvSpPr>
          <p:spPr>
            <a:xfrm>
              <a:off x="1548079" y="3763983"/>
              <a:ext cx="2267558" cy="5780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7CE0B0D8-BCD8-4624-A594-2BBDE2118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8778" y="3763982"/>
              <a:ext cx="2246859" cy="56937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225510" y="4136519"/>
            <a:ext cx="511969" cy="196836"/>
            <a:chOff x="1548079" y="3763982"/>
            <a:chExt cx="2267558" cy="5780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9DA1A5CF-CE46-4B01-A10E-5A2939E0EC80}"/>
                </a:ext>
              </a:extLst>
            </p:cNvPr>
            <p:cNvSpPr/>
            <p:nvPr/>
          </p:nvSpPr>
          <p:spPr>
            <a:xfrm>
              <a:off x="1548079" y="3763983"/>
              <a:ext cx="2267558" cy="5780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7CE0B0D8-BCD8-4624-A594-2BBDE2118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8778" y="3763982"/>
              <a:ext cx="2246859" cy="56937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정육면체 34">
            <a:extLst>
              <a:ext uri="{FF2B5EF4-FFF2-40B4-BE49-F238E27FC236}">
                <a16:creationId xmlns:a16="http://schemas.microsoft.com/office/drawing/2014/main" xmlns="" id="{A61F2514-6365-4D7F-B322-C50C74EB1046}"/>
              </a:ext>
            </a:extLst>
          </p:cNvPr>
          <p:cNvSpPr/>
          <p:nvPr/>
        </p:nvSpPr>
        <p:spPr>
          <a:xfrm flipH="1">
            <a:off x="9229350" y="3518692"/>
            <a:ext cx="290391" cy="253028"/>
          </a:xfrm>
          <a:prstGeom prst="cube">
            <a:avLst>
              <a:gd name="adj" fmla="val 32865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EADD540-7780-4392-8B6B-D61B3B2929FE}"/>
              </a:ext>
            </a:extLst>
          </p:cNvPr>
          <p:cNvSpPr txBox="1"/>
          <p:nvPr/>
        </p:nvSpPr>
        <p:spPr>
          <a:xfrm>
            <a:off x="8345260" y="4068780"/>
            <a:ext cx="2058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/>
              <a:t>Probability for not in the class</a:t>
            </a:r>
            <a:endParaRPr lang="ko-KR" altLang="en-US" sz="1100" b="1"/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xmlns="" id="{D9B4E6A8-AE08-4435-93D4-A2A63AA006E0}"/>
              </a:ext>
            </a:extLst>
          </p:cNvPr>
          <p:cNvSpPr/>
          <p:nvPr/>
        </p:nvSpPr>
        <p:spPr>
          <a:xfrm>
            <a:off x="8573835" y="3518692"/>
            <a:ext cx="252000" cy="252000"/>
          </a:xfrm>
          <a:prstGeom prst="plus">
            <a:avLst>
              <a:gd name="adj" fmla="val 3790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xmlns="" id="{041E5A30-B72B-4C3D-A479-21EF507868FC}"/>
              </a:ext>
            </a:extLst>
          </p:cNvPr>
          <p:cNvSpPr/>
          <p:nvPr/>
        </p:nvSpPr>
        <p:spPr>
          <a:xfrm flipH="1">
            <a:off x="2171784" y="5081191"/>
            <a:ext cx="4264627" cy="1647768"/>
          </a:xfrm>
          <a:prstGeom prst="cube">
            <a:avLst>
              <a:gd name="adj" fmla="val 32865"/>
            </a:avLst>
          </a:prstGeom>
          <a:solidFill>
            <a:srgbClr val="F2F2F2">
              <a:alpha val="2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50">
            <a:extLst>
              <a:ext uri="{FF2B5EF4-FFF2-40B4-BE49-F238E27FC236}">
                <a16:creationId xmlns:a16="http://schemas.microsoft.com/office/drawing/2014/main" xmlns="" id="{DCF5C83F-CA1C-4921-AD91-BE795E5CCADC}"/>
              </a:ext>
            </a:extLst>
          </p:cNvPr>
          <p:cNvSpPr/>
          <p:nvPr/>
        </p:nvSpPr>
        <p:spPr>
          <a:xfrm>
            <a:off x="3240386" y="4260599"/>
            <a:ext cx="3356428" cy="547773"/>
          </a:xfrm>
          <a:prstGeom prst="downArrow">
            <a:avLst>
              <a:gd name="adj1" fmla="val 65043"/>
              <a:gd name="adj2" fmla="val 54475"/>
            </a:avLst>
          </a:prstGeom>
          <a:gradFill flip="none" rotWithShape="1">
            <a:gsLst>
              <a:gs pos="0">
                <a:srgbClr val="00B0F0"/>
              </a:gs>
              <a:gs pos="100000">
                <a:srgbClr val="00B0F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27557978-8452-4825-BAC6-8A50926A02F1}"/>
                  </a:ext>
                </a:extLst>
              </p:cNvPr>
              <p:cNvSpPr txBox="1"/>
              <p:nvPr/>
            </p:nvSpPr>
            <p:spPr>
              <a:xfrm>
                <a:off x="3824106" y="4840692"/>
                <a:ext cx="9448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1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557978-8452-4825-BAC6-8A50926A0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06" y="4840692"/>
                <a:ext cx="944874" cy="261610"/>
              </a:xfrm>
              <a:prstGeom prst="rect">
                <a:avLst/>
              </a:prstGeom>
              <a:blipFill rotWithShape="0">
                <a:blip r:embed="rId6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110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정육면체 12"/>
          <p:cNvSpPr/>
          <p:nvPr/>
        </p:nvSpPr>
        <p:spPr>
          <a:xfrm flipH="1">
            <a:off x="10811660" y="4732115"/>
            <a:ext cx="1289141" cy="1289141"/>
          </a:xfrm>
          <a:prstGeom prst="cube">
            <a:avLst>
              <a:gd name="adj" fmla="val 36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1" idx="1"/>
            <a:endCxn id="55" idx="3"/>
          </p:cNvCxnSpPr>
          <p:nvPr/>
        </p:nvCxnSpPr>
        <p:spPr>
          <a:xfrm rot="10800000">
            <a:off x="1263483" y="4059685"/>
            <a:ext cx="1022519" cy="1756621"/>
          </a:xfrm>
          <a:prstGeom prst="bentConnector3">
            <a:avLst>
              <a:gd name="adj1" fmla="val 1916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286001" y="5611353"/>
            <a:ext cx="378372" cy="40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885110" y="3854732"/>
            <a:ext cx="378372" cy="40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-157877" y="3008759"/>
            <a:ext cx="2561418" cy="2102400"/>
            <a:chOff x="8933572" y="3036927"/>
            <a:chExt cx="2561418" cy="2102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4710" t="3356" r="2398" b="9055"/>
            <a:stretch/>
          </p:blipFill>
          <p:spPr>
            <a:xfrm>
              <a:off x="9410590" y="3036927"/>
              <a:ext cx="2084400" cy="2102400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14710" t="3357" r="2398" b="9055"/>
            <a:stretch/>
          </p:blipFill>
          <p:spPr>
            <a:xfrm>
              <a:off x="9172081" y="3036927"/>
              <a:ext cx="2084400" cy="2102400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14646" t="3307" r="2399" b="9127"/>
            <a:stretch/>
          </p:blipFill>
          <p:spPr>
            <a:xfrm>
              <a:off x="8933572" y="3036927"/>
              <a:ext cx="2085975" cy="2101851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882424" y="633493"/>
            <a:ext cx="5450284" cy="6643128"/>
          </a:xfrm>
          <a:prstGeom prst="rect">
            <a:avLst/>
          </a:prstGeom>
        </p:spPr>
      </p:pic>
      <p:sp>
        <p:nvSpPr>
          <p:cNvPr id="12" name="정육면체 11"/>
          <p:cNvSpPr/>
          <p:nvPr/>
        </p:nvSpPr>
        <p:spPr>
          <a:xfrm flipH="1">
            <a:off x="9924457" y="5049723"/>
            <a:ext cx="971533" cy="971533"/>
          </a:xfrm>
          <a:prstGeom prst="cube">
            <a:avLst>
              <a:gd name="adj" fmla="val 36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정육면체 7"/>
          <p:cNvSpPr/>
          <p:nvPr/>
        </p:nvSpPr>
        <p:spPr>
          <a:xfrm flipH="1">
            <a:off x="9246438" y="5366507"/>
            <a:ext cx="654749" cy="654749"/>
          </a:xfrm>
          <a:prstGeom prst="cube">
            <a:avLst>
              <a:gd name="adj" fmla="val 36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7"/>
          <p:cNvCxnSpPr>
            <a:stCxn id="8" idx="0"/>
          </p:cNvCxnSpPr>
          <p:nvPr/>
        </p:nvCxnSpPr>
        <p:spPr>
          <a:xfrm rot="16200000" flipV="1">
            <a:off x="8119736" y="4031234"/>
            <a:ext cx="1691322" cy="979223"/>
          </a:xfrm>
          <a:prstGeom prst="bentConnector3">
            <a:avLst>
              <a:gd name="adj1" fmla="val 9990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7"/>
          <p:cNvCxnSpPr>
            <a:stCxn id="13" idx="0"/>
          </p:cNvCxnSpPr>
          <p:nvPr/>
        </p:nvCxnSpPr>
        <p:spPr>
          <a:xfrm rot="16200000" flipV="1">
            <a:off x="8318058" y="1827857"/>
            <a:ext cx="3037356" cy="2771160"/>
          </a:xfrm>
          <a:prstGeom prst="bentConnector3">
            <a:avLst>
              <a:gd name="adj1" fmla="val 100079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7"/>
          <p:cNvCxnSpPr>
            <a:stCxn id="12" idx="0"/>
          </p:cNvCxnSpPr>
          <p:nvPr/>
        </p:nvCxnSpPr>
        <p:spPr>
          <a:xfrm rot="16200000" flipV="1">
            <a:off x="8150833" y="2966616"/>
            <a:ext cx="2383430" cy="1782783"/>
          </a:xfrm>
          <a:prstGeom prst="bentConnector3">
            <a:avLst>
              <a:gd name="adj1" fmla="val 9943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45223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YOLO, </a:t>
            </a:r>
            <a:r>
              <a:rPr lang="en-US" altLang="ko-KR" sz="4000" dirty="0" err="1" smtClean="0">
                <a:solidFill>
                  <a:schemeClr val="bg1"/>
                </a:solidFill>
                <a:latin typeface="+mj-lt"/>
              </a:rPr>
              <a:t>PointNet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88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정육면체 12"/>
          <p:cNvSpPr/>
          <p:nvPr/>
        </p:nvSpPr>
        <p:spPr>
          <a:xfrm flipH="1">
            <a:off x="10811660" y="4732115"/>
            <a:ext cx="1289141" cy="1289141"/>
          </a:xfrm>
          <a:prstGeom prst="cube">
            <a:avLst>
              <a:gd name="adj" fmla="val 36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1" idx="1"/>
            <a:endCxn id="55" idx="3"/>
          </p:cNvCxnSpPr>
          <p:nvPr/>
        </p:nvCxnSpPr>
        <p:spPr>
          <a:xfrm rot="10800000">
            <a:off x="1263483" y="4059685"/>
            <a:ext cx="1022519" cy="1756621"/>
          </a:xfrm>
          <a:prstGeom prst="bentConnector3">
            <a:avLst>
              <a:gd name="adj1" fmla="val 1916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286001" y="5611353"/>
            <a:ext cx="378372" cy="40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885110" y="3854732"/>
            <a:ext cx="378372" cy="40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-157877" y="3008759"/>
            <a:ext cx="2561418" cy="2102400"/>
            <a:chOff x="8933572" y="3036927"/>
            <a:chExt cx="2561418" cy="2102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4710" t="3356" r="2398" b="9055"/>
            <a:stretch/>
          </p:blipFill>
          <p:spPr>
            <a:xfrm>
              <a:off x="9410590" y="3036927"/>
              <a:ext cx="2084400" cy="2102400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14710" t="3357" r="2398" b="9055"/>
            <a:stretch/>
          </p:blipFill>
          <p:spPr>
            <a:xfrm>
              <a:off x="9172081" y="3036927"/>
              <a:ext cx="2084400" cy="2102400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14646" t="3307" r="2399" b="9127"/>
            <a:stretch/>
          </p:blipFill>
          <p:spPr>
            <a:xfrm>
              <a:off x="8933572" y="3036927"/>
              <a:ext cx="2085975" cy="2101851"/>
            </a:xfrm>
            <a:prstGeom prst="rect">
              <a:avLst/>
            </a:prstGeom>
            <a:scene3d>
              <a:camera prst="orthographicFront">
                <a:rot lat="2100000" lon="3600000" rev="0"/>
              </a:camera>
              <a:lightRig rig="threePt" dir="t"/>
            </a:scene3d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882424" y="633493"/>
            <a:ext cx="5450284" cy="6643128"/>
          </a:xfrm>
          <a:prstGeom prst="rect">
            <a:avLst/>
          </a:prstGeom>
        </p:spPr>
      </p:pic>
      <p:sp>
        <p:nvSpPr>
          <p:cNvPr id="12" name="정육면체 11"/>
          <p:cNvSpPr/>
          <p:nvPr/>
        </p:nvSpPr>
        <p:spPr>
          <a:xfrm flipH="1">
            <a:off x="9924457" y="5049723"/>
            <a:ext cx="971533" cy="971533"/>
          </a:xfrm>
          <a:prstGeom prst="cube">
            <a:avLst>
              <a:gd name="adj" fmla="val 36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정육면체 7"/>
          <p:cNvSpPr/>
          <p:nvPr/>
        </p:nvSpPr>
        <p:spPr>
          <a:xfrm flipH="1">
            <a:off x="9246438" y="5366507"/>
            <a:ext cx="654749" cy="654749"/>
          </a:xfrm>
          <a:prstGeom prst="cube">
            <a:avLst>
              <a:gd name="adj" fmla="val 36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7"/>
          <p:cNvCxnSpPr>
            <a:stCxn id="8" idx="0"/>
          </p:cNvCxnSpPr>
          <p:nvPr/>
        </p:nvCxnSpPr>
        <p:spPr>
          <a:xfrm rot="16200000" flipV="1">
            <a:off x="8119736" y="4031234"/>
            <a:ext cx="1691322" cy="979223"/>
          </a:xfrm>
          <a:prstGeom prst="bentConnector3">
            <a:avLst>
              <a:gd name="adj1" fmla="val 9990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7"/>
          <p:cNvCxnSpPr>
            <a:stCxn id="13" idx="0"/>
          </p:cNvCxnSpPr>
          <p:nvPr/>
        </p:nvCxnSpPr>
        <p:spPr>
          <a:xfrm rot="16200000" flipV="1">
            <a:off x="8318058" y="1827857"/>
            <a:ext cx="3037356" cy="2771160"/>
          </a:xfrm>
          <a:prstGeom prst="bentConnector3">
            <a:avLst>
              <a:gd name="adj1" fmla="val 100079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7"/>
          <p:cNvCxnSpPr>
            <a:stCxn id="12" idx="0"/>
          </p:cNvCxnSpPr>
          <p:nvPr/>
        </p:nvCxnSpPr>
        <p:spPr>
          <a:xfrm rot="16200000" flipV="1">
            <a:off x="8150833" y="2966616"/>
            <a:ext cx="2383430" cy="1782783"/>
          </a:xfrm>
          <a:prstGeom prst="bentConnector3">
            <a:avLst>
              <a:gd name="adj1" fmla="val 9943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45223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YOLO, </a:t>
            </a:r>
            <a:r>
              <a:rPr lang="en-US" altLang="ko-KR" sz="4000" dirty="0" err="1" smtClean="0">
                <a:solidFill>
                  <a:schemeClr val="bg1"/>
                </a:solidFill>
                <a:latin typeface="+mj-lt"/>
              </a:rPr>
              <a:t>PointNet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DA1A5CF-CE46-4B01-A10E-5A2939E0EC80}"/>
              </a:ext>
            </a:extLst>
          </p:cNvPr>
          <p:cNvSpPr/>
          <p:nvPr/>
        </p:nvSpPr>
        <p:spPr>
          <a:xfrm>
            <a:off x="9179169" y="4686300"/>
            <a:ext cx="2971800" cy="1397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5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45223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YOLO, </a:t>
            </a:r>
            <a:r>
              <a:rPr lang="en-US" altLang="ko-KR" sz="4000" dirty="0" err="1" smtClean="0">
                <a:solidFill>
                  <a:schemeClr val="bg1"/>
                </a:solidFill>
                <a:latin typeface="+mj-lt"/>
              </a:rPr>
              <a:t>PointNet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3" y="1569788"/>
            <a:ext cx="3851030" cy="38510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54" y="1565032"/>
            <a:ext cx="3857625" cy="3857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90" y="1565032"/>
            <a:ext cx="3850460" cy="38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82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꺾인 연결선 38"/>
          <p:cNvCxnSpPr/>
          <p:nvPr/>
        </p:nvCxnSpPr>
        <p:spPr>
          <a:xfrm flipV="1">
            <a:off x="785131" y="3976034"/>
            <a:ext cx="2503884" cy="5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056964" y="2506804"/>
            <a:ext cx="2194005" cy="3006442"/>
            <a:chOff x="2543880" y="2506804"/>
            <a:chExt cx="2128838" cy="3006442"/>
          </a:xfrm>
        </p:grpSpPr>
        <p:cxnSp>
          <p:nvCxnSpPr>
            <p:cNvPr id="28" name="꺾인 연결선 27"/>
            <p:cNvCxnSpPr>
              <a:endCxn id="34" idx="1"/>
            </p:cNvCxnSpPr>
            <p:nvPr/>
          </p:nvCxnSpPr>
          <p:spPr>
            <a:xfrm flipV="1">
              <a:off x="2543880" y="2506804"/>
              <a:ext cx="2128838" cy="150322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endCxn id="35" idx="1"/>
            </p:cNvCxnSpPr>
            <p:nvPr/>
          </p:nvCxnSpPr>
          <p:spPr>
            <a:xfrm flipV="1">
              <a:off x="2543880" y="3508951"/>
              <a:ext cx="2128838" cy="5010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>
              <a:endCxn id="36" idx="1"/>
            </p:cNvCxnSpPr>
            <p:nvPr/>
          </p:nvCxnSpPr>
          <p:spPr>
            <a:xfrm>
              <a:off x="2543880" y="4015798"/>
              <a:ext cx="2128838" cy="49530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>
              <a:endCxn id="37" idx="1"/>
            </p:cNvCxnSpPr>
            <p:nvPr/>
          </p:nvCxnSpPr>
          <p:spPr>
            <a:xfrm>
              <a:off x="2543880" y="4015798"/>
              <a:ext cx="2128838" cy="149744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3" y="2786063"/>
            <a:ext cx="2371725" cy="2371725"/>
          </a:xfrm>
          <a:prstGeom prst="rect">
            <a:avLst/>
          </a:prstGeom>
          <a:scene3d>
            <a:camera prst="orthographicFront">
              <a:rot lat="2100000" lon="3600001" rev="0"/>
            </a:camera>
            <a:lightRig rig="threePt" dir="t"/>
          </a:scene3d>
        </p:spPr>
      </p:pic>
      <p:sp>
        <p:nvSpPr>
          <p:cNvPr id="34" name="직사각형 33"/>
          <p:cNvSpPr/>
          <p:nvPr/>
        </p:nvSpPr>
        <p:spPr>
          <a:xfrm>
            <a:off x="4767577" y="2163904"/>
            <a:ext cx="3457575" cy="6857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35" name="직사각형 34"/>
          <p:cNvSpPr/>
          <p:nvPr/>
        </p:nvSpPr>
        <p:spPr>
          <a:xfrm>
            <a:off x="4767577" y="3166051"/>
            <a:ext cx="3457575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4767577" y="4168198"/>
            <a:ext cx="3457575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7" name="직사각형 36"/>
          <p:cNvSpPr/>
          <p:nvPr/>
        </p:nvSpPr>
        <p:spPr>
          <a:xfrm>
            <a:off x="4767577" y="5170346"/>
            <a:ext cx="3457575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pSp>
        <p:nvGrpSpPr>
          <p:cNvPr id="38" name="그룹 37"/>
          <p:cNvGrpSpPr/>
          <p:nvPr/>
        </p:nvGrpSpPr>
        <p:grpSpPr>
          <a:xfrm>
            <a:off x="8225152" y="2506804"/>
            <a:ext cx="1017441" cy="3006442"/>
            <a:chOff x="8225152" y="2506804"/>
            <a:chExt cx="2059093" cy="3006442"/>
          </a:xfrm>
        </p:grpSpPr>
        <p:cxnSp>
          <p:nvCxnSpPr>
            <p:cNvPr id="39" name="꺾인 연결선 38"/>
            <p:cNvCxnSpPr>
              <a:stCxn id="34" idx="3"/>
              <a:endCxn id="48" idx="2"/>
            </p:cNvCxnSpPr>
            <p:nvPr/>
          </p:nvCxnSpPr>
          <p:spPr>
            <a:xfrm>
              <a:off x="8225152" y="2506804"/>
              <a:ext cx="2059093" cy="146512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꺾인 연결선 39"/>
            <p:cNvCxnSpPr>
              <a:stCxn id="35" idx="3"/>
              <a:endCxn id="48" idx="2"/>
            </p:cNvCxnSpPr>
            <p:nvPr/>
          </p:nvCxnSpPr>
          <p:spPr>
            <a:xfrm>
              <a:off x="8225152" y="3508951"/>
              <a:ext cx="2059093" cy="462974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36" idx="3"/>
              <a:endCxn id="48" idx="2"/>
            </p:cNvCxnSpPr>
            <p:nvPr/>
          </p:nvCxnSpPr>
          <p:spPr>
            <a:xfrm flipV="1">
              <a:off x="8225152" y="3971925"/>
              <a:ext cx="2059093" cy="5391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37" idx="3"/>
              <a:endCxn id="48" idx="2"/>
            </p:cNvCxnSpPr>
            <p:nvPr/>
          </p:nvCxnSpPr>
          <p:spPr>
            <a:xfrm flipV="1">
              <a:off x="8225152" y="3971925"/>
              <a:ext cx="2059093" cy="154132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2469458" y="550068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606104" y="5500688"/>
            <a:ext cx="1043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Input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7260" b="5430"/>
          <a:stretch/>
        </p:blipFill>
        <p:spPr>
          <a:xfrm>
            <a:off x="-325070" y="2678775"/>
            <a:ext cx="2906223" cy="2269951"/>
          </a:xfrm>
          <a:prstGeom prst="rect">
            <a:avLst/>
          </a:prstGeom>
          <a:scene3d>
            <a:camera prst="orthographicFront">
              <a:rot lat="2100000" lon="3600000" rev="0"/>
            </a:camera>
            <a:lightRig rig="threePt" dir="t"/>
          </a:scene3d>
        </p:spPr>
      </p:pic>
      <p:cxnSp>
        <p:nvCxnSpPr>
          <p:cNvPr id="46" name="꺾인 연결선 38"/>
          <p:cNvCxnSpPr/>
          <p:nvPr/>
        </p:nvCxnSpPr>
        <p:spPr>
          <a:xfrm flipV="1">
            <a:off x="9032303" y="3966151"/>
            <a:ext cx="2503884" cy="5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44617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308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51443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안과질환 진단 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플랫폼</a:t>
            </a:r>
          </a:p>
        </p:txBody>
      </p:sp>
      <p:pic>
        <p:nvPicPr>
          <p:cNvPr id="1026" name="Picture 2" descr="ìì 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F0D2E06D-09F6-487D-9196-A36607B8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85" y="4638401"/>
            <a:ext cx="1806942" cy="15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ì  ì¹´ë©ë¼ì ëí ì´ë¯¸ì§ ê²ìê²°ê³¼">
            <a:extLst>
              <a:ext uri="{FF2B5EF4-FFF2-40B4-BE49-F238E27FC236}">
                <a16:creationId xmlns:a16="http://schemas.microsoft.com/office/drawing/2014/main" xmlns="" id="{A356C4E4-A3F6-4F27-91BE-FDC9068FC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r="12040"/>
          <a:stretch/>
        </p:blipFill>
        <p:spPr bwMode="auto">
          <a:xfrm>
            <a:off x="1079506" y="1226382"/>
            <a:ext cx="2078099" cy="20846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ì 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54D63938-D97B-4E80-B1F8-0933383CB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9" t="7054" r="16651" b="6403"/>
          <a:stretch/>
        </p:blipFill>
        <p:spPr bwMode="auto">
          <a:xfrm>
            <a:off x="8024221" y="1638704"/>
            <a:ext cx="3608012" cy="35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C472A24-CA69-42FE-BD82-F8AD012C06B5}"/>
              </a:ext>
            </a:extLst>
          </p:cNvPr>
          <p:cNvGrpSpPr/>
          <p:nvPr/>
        </p:nvGrpSpPr>
        <p:grpSpPr>
          <a:xfrm>
            <a:off x="4434727" y="3299791"/>
            <a:ext cx="2721047" cy="2520907"/>
            <a:chOff x="5260637" y="1992099"/>
            <a:chExt cx="2721047" cy="2520907"/>
          </a:xfrm>
        </p:grpSpPr>
        <p:pic>
          <p:nvPicPr>
            <p:cNvPr id="2" name="Picture 2" descr="ì¸ê³µì§ë¥ ìì´ì½ì ëí ì´ë¯¸ì§ ê²ìê²°ê³¼">
              <a:extLst>
                <a:ext uri="{FF2B5EF4-FFF2-40B4-BE49-F238E27FC236}">
                  <a16:creationId xmlns:a16="http://schemas.microsoft.com/office/drawing/2014/main" xmlns="" id="{BE888FE2-0A37-4B01-BC58-CBB6339619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1" t="7823" r="64222" b="53436"/>
            <a:stretch/>
          </p:blipFill>
          <p:spPr bwMode="auto">
            <a:xfrm>
              <a:off x="5260637" y="1992099"/>
              <a:ext cx="2571036" cy="2344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xmlns="" id="{6468866F-0999-45F1-84FA-1739C174CC4D}"/>
                </a:ext>
              </a:extLst>
            </p:cNvPr>
            <p:cNvSpPr/>
            <p:nvPr/>
          </p:nvSpPr>
          <p:spPr>
            <a:xfrm>
              <a:off x="6938075" y="3264310"/>
              <a:ext cx="1043609" cy="1248696"/>
            </a:xfrm>
            <a:prstGeom prst="triangle">
              <a:avLst>
                <a:gd name="adj" fmla="val 971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35AA33C-2C4D-41D2-BBF6-BFD30B9FF665}"/>
              </a:ext>
            </a:extLst>
          </p:cNvPr>
          <p:cNvSpPr/>
          <p:nvPr/>
        </p:nvSpPr>
        <p:spPr>
          <a:xfrm>
            <a:off x="4690014" y="5643972"/>
            <a:ext cx="1869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인공지능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A05EACF-FD93-4C03-B335-698E1A6B2F3F}"/>
              </a:ext>
            </a:extLst>
          </p:cNvPr>
          <p:cNvSpPr/>
          <p:nvPr/>
        </p:nvSpPr>
        <p:spPr>
          <a:xfrm>
            <a:off x="1304871" y="3352837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안저촬영기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1405056" y="6275467"/>
            <a:ext cx="1426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안저 사진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xmlns="" id="{D7F909DE-6B3D-4F6A-9778-6BDE0D009AC2}"/>
              </a:ext>
            </a:extLst>
          </p:cNvPr>
          <p:cNvSpPr/>
          <p:nvPr/>
        </p:nvSpPr>
        <p:spPr>
          <a:xfrm>
            <a:off x="1114213" y="3814502"/>
            <a:ext cx="2008680" cy="782083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xmlns="" id="{0DA6FBFB-2644-4C86-A256-373C901A3665}"/>
              </a:ext>
            </a:extLst>
          </p:cNvPr>
          <p:cNvSpPr/>
          <p:nvPr/>
        </p:nvSpPr>
        <p:spPr>
          <a:xfrm rot="14811788">
            <a:off x="3625535" y="4403171"/>
            <a:ext cx="575568" cy="1521544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1A94F01B-D9CE-4458-9CCC-174780B83B92}"/>
              </a:ext>
            </a:extLst>
          </p:cNvPr>
          <p:cNvSpPr/>
          <p:nvPr/>
        </p:nvSpPr>
        <p:spPr>
          <a:xfrm rot="14811287">
            <a:off x="6991459" y="3115713"/>
            <a:ext cx="575568" cy="1048057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953E5FB-8E61-4E01-9D6A-17113DD58059}"/>
              </a:ext>
            </a:extLst>
          </p:cNvPr>
          <p:cNvSpPr/>
          <p:nvPr/>
        </p:nvSpPr>
        <p:spPr>
          <a:xfrm>
            <a:off x="8765276" y="5266101"/>
            <a:ext cx="2125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진단 결과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953E5FB-8E61-4E01-9D6A-17113DD58059}"/>
              </a:ext>
            </a:extLst>
          </p:cNvPr>
          <p:cNvSpPr/>
          <p:nvPr/>
        </p:nvSpPr>
        <p:spPr>
          <a:xfrm>
            <a:off x="7927710" y="5869120"/>
            <a:ext cx="3801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70C0"/>
                </a:solidFill>
                <a:latin typeface="+mj-lt"/>
              </a:rPr>
              <a:t>녹내장</a:t>
            </a:r>
            <a:r>
              <a:rPr lang="en-US" altLang="ko-KR" sz="2400" dirty="0" smtClean="0">
                <a:solidFill>
                  <a:srgbClr val="0070C0"/>
                </a:solidFill>
                <a:latin typeface="+mj-lt"/>
              </a:rPr>
              <a:t>, </a:t>
            </a:r>
            <a:r>
              <a:rPr lang="ko-KR" altLang="en-US" sz="2400" dirty="0" smtClean="0">
                <a:solidFill>
                  <a:srgbClr val="0070C0"/>
                </a:solidFill>
                <a:latin typeface="+mj-lt"/>
              </a:rPr>
              <a:t>당뇨</a:t>
            </a:r>
            <a:r>
              <a:rPr lang="en-US" altLang="ko-KR" sz="2400" dirty="0" smtClean="0">
                <a:solidFill>
                  <a:srgbClr val="0070C0"/>
                </a:solidFill>
                <a:latin typeface="+mj-lt"/>
              </a:rPr>
              <a:t>, </a:t>
            </a:r>
            <a:r>
              <a:rPr lang="ko-KR" altLang="en-US" sz="2400" dirty="0" err="1" smtClean="0">
                <a:solidFill>
                  <a:srgbClr val="0070C0"/>
                </a:solidFill>
                <a:latin typeface="+mj-lt"/>
              </a:rPr>
              <a:t>황반변성</a:t>
            </a:r>
            <a:r>
              <a:rPr lang="ko-KR" altLang="en-US" sz="2400" dirty="0" smtClean="0">
                <a:solidFill>
                  <a:srgbClr val="0070C0"/>
                </a:solidFill>
                <a:latin typeface="+mj-lt"/>
              </a:rPr>
              <a:t> 등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65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꺾인 연결선 38"/>
          <p:cNvCxnSpPr/>
          <p:nvPr/>
        </p:nvCxnSpPr>
        <p:spPr>
          <a:xfrm flipV="1">
            <a:off x="785131" y="3976034"/>
            <a:ext cx="2503884" cy="5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056964" y="2506804"/>
            <a:ext cx="2194005" cy="3006442"/>
            <a:chOff x="2543880" y="2506804"/>
            <a:chExt cx="2128838" cy="3006442"/>
          </a:xfrm>
        </p:grpSpPr>
        <p:cxnSp>
          <p:nvCxnSpPr>
            <p:cNvPr id="28" name="꺾인 연결선 27"/>
            <p:cNvCxnSpPr>
              <a:endCxn id="34" idx="1"/>
            </p:cNvCxnSpPr>
            <p:nvPr/>
          </p:nvCxnSpPr>
          <p:spPr>
            <a:xfrm flipV="1">
              <a:off x="2543880" y="2506804"/>
              <a:ext cx="2128838" cy="150322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endCxn id="35" idx="1"/>
            </p:cNvCxnSpPr>
            <p:nvPr/>
          </p:nvCxnSpPr>
          <p:spPr>
            <a:xfrm flipV="1">
              <a:off x="2543880" y="3508951"/>
              <a:ext cx="2128838" cy="5010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>
              <a:endCxn id="36" idx="1"/>
            </p:cNvCxnSpPr>
            <p:nvPr/>
          </p:nvCxnSpPr>
          <p:spPr>
            <a:xfrm>
              <a:off x="2543880" y="4015798"/>
              <a:ext cx="2128838" cy="49530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>
              <a:endCxn id="37" idx="1"/>
            </p:cNvCxnSpPr>
            <p:nvPr/>
          </p:nvCxnSpPr>
          <p:spPr>
            <a:xfrm>
              <a:off x="2543880" y="4015798"/>
              <a:ext cx="2128838" cy="149744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3" y="2786063"/>
            <a:ext cx="2371725" cy="2371725"/>
          </a:xfrm>
          <a:prstGeom prst="rect">
            <a:avLst/>
          </a:prstGeom>
          <a:scene3d>
            <a:camera prst="orthographicFront">
              <a:rot lat="2100000" lon="3600001" rev="0"/>
            </a:camera>
            <a:lightRig rig="threePt" dir="t"/>
          </a:scene3d>
        </p:spPr>
      </p:pic>
      <p:sp>
        <p:nvSpPr>
          <p:cNvPr id="34" name="직사각형 33"/>
          <p:cNvSpPr/>
          <p:nvPr/>
        </p:nvSpPr>
        <p:spPr>
          <a:xfrm>
            <a:off x="4767577" y="2163904"/>
            <a:ext cx="3457575" cy="6857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35" name="직사각형 34"/>
          <p:cNvSpPr/>
          <p:nvPr/>
        </p:nvSpPr>
        <p:spPr>
          <a:xfrm>
            <a:off x="4767577" y="3166051"/>
            <a:ext cx="3457575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4767577" y="4168198"/>
            <a:ext cx="3457575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7" name="직사각형 36"/>
          <p:cNvSpPr/>
          <p:nvPr/>
        </p:nvSpPr>
        <p:spPr>
          <a:xfrm>
            <a:off x="4767577" y="5170346"/>
            <a:ext cx="3457575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pSp>
        <p:nvGrpSpPr>
          <p:cNvPr id="38" name="그룹 37"/>
          <p:cNvGrpSpPr/>
          <p:nvPr/>
        </p:nvGrpSpPr>
        <p:grpSpPr>
          <a:xfrm>
            <a:off x="8225152" y="2506804"/>
            <a:ext cx="1017441" cy="3006442"/>
            <a:chOff x="8225152" y="2506804"/>
            <a:chExt cx="2059093" cy="3006442"/>
          </a:xfrm>
        </p:grpSpPr>
        <p:cxnSp>
          <p:nvCxnSpPr>
            <p:cNvPr id="39" name="꺾인 연결선 38"/>
            <p:cNvCxnSpPr>
              <a:stCxn id="34" idx="3"/>
              <a:endCxn id="48" idx="2"/>
            </p:cNvCxnSpPr>
            <p:nvPr/>
          </p:nvCxnSpPr>
          <p:spPr>
            <a:xfrm>
              <a:off x="8225152" y="2506804"/>
              <a:ext cx="2059093" cy="146512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꺾인 연결선 39"/>
            <p:cNvCxnSpPr>
              <a:stCxn id="35" idx="3"/>
              <a:endCxn id="48" idx="2"/>
            </p:cNvCxnSpPr>
            <p:nvPr/>
          </p:nvCxnSpPr>
          <p:spPr>
            <a:xfrm>
              <a:off x="8225152" y="3508951"/>
              <a:ext cx="2059093" cy="462974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36" idx="3"/>
              <a:endCxn id="48" idx="2"/>
            </p:cNvCxnSpPr>
            <p:nvPr/>
          </p:nvCxnSpPr>
          <p:spPr>
            <a:xfrm flipV="1">
              <a:off x="8225152" y="3971925"/>
              <a:ext cx="2059093" cy="5391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37" idx="3"/>
              <a:endCxn id="48" idx="2"/>
            </p:cNvCxnSpPr>
            <p:nvPr/>
          </p:nvCxnSpPr>
          <p:spPr>
            <a:xfrm flipV="1">
              <a:off x="8225152" y="3971925"/>
              <a:ext cx="2059093" cy="154132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2469458" y="550068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606104" y="5500688"/>
            <a:ext cx="1043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Input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7260" b="5430"/>
          <a:stretch/>
        </p:blipFill>
        <p:spPr>
          <a:xfrm>
            <a:off x="-325070" y="2678775"/>
            <a:ext cx="2906223" cy="2269951"/>
          </a:xfrm>
          <a:prstGeom prst="rect">
            <a:avLst/>
          </a:prstGeom>
          <a:scene3d>
            <a:camera prst="orthographicFront">
              <a:rot lat="2100000" lon="3600000" rev="0"/>
            </a:camera>
            <a:lightRig rig="threePt" dir="t"/>
          </a:scene3d>
        </p:spPr>
      </p:pic>
      <p:cxnSp>
        <p:nvCxnSpPr>
          <p:cNvPr id="46" name="꺾인 연결선 38"/>
          <p:cNvCxnSpPr/>
          <p:nvPr/>
        </p:nvCxnSpPr>
        <p:spPr>
          <a:xfrm flipV="1">
            <a:off x="9032303" y="3966151"/>
            <a:ext cx="2503884" cy="5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44617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sp>
        <p:nvSpPr>
          <p:cNvPr id="2" name="타원 1"/>
          <p:cNvSpPr/>
          <p:nvPr/>
        </p:nvSpPr>
        <p:spPr>
          <a:xfrm>
            <a:off x="8955405" y="3449225"/>
            <a:ext cx="1053618" cy="10536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945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39539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418782" y="1517278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418782" y="2945871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418782" y="4376263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418782" y="5806656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20966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39539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418782" y="1517278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418782" y="2945871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418782" y="4376263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418782" y="5806656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99184"/>
              </p:ext>
            </p:extLst>
          </p:nvPr>
        </p:nvGraphicFramePr>
        <p:xfrm>
          <a:off x="2560915" y="1673858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오른쪽 중괄호 12"/>
          <p:cNvSpPr/>
          <p:nvPr/>
        </p:nvSpPr>
        <p:spPr>
          <a:xfrm rot="5400000">
            <a:off x="3798082" y="857803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28089" y="2250285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6796" y="1673858"/>
            <a:ext cx="314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: 19+1</a:t>
            </a:r>
            <a:r>
              <a:rPr lang="ko-KR" altLang="en-US" dirty="0" smtClean="0"/>
              <a:t>가지의 주요질환 확률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19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39539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418782" y="1517278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418782" y="2945871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418782" y="4376263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418782" y="5806656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99184"/>
              </p:ext>
            </p:extLst>
          </p:nvPr>
        </p:nvGraphicFramePr>
        <p:xfrm>
          <a:off x="2560915" y="1673858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오른쪽 중괄호 12"/>
          <p:cNvSpPr/>
          <p:nvPr/>
        </p:nvSpPr>
        <p:spPr>
          <a:xfrm rot="5400000">
            <a:off x="3798082" y="857803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28089" y="2250285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60914" y="3104419"/>
            <a:ext cx="449580" cy="368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66796" y="1673858"/>
            <a:ext cx="314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: 19+1</a:t>
            </a:r>
            <a:r>
              <a:rPr lang="ko-KR" altLang="en-US" dirty="0" smtClean="0"/>
              <a:t>가지의 주요질환 확률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013102" y="3117821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가장 확률이 높은 녹내장 심각도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744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39539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418782" y="1517278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418782" y="2945871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418782" y="4376263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418782" y="5806656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99184"/>
              </p:ext>
            </p:extLst>
          </p:nvPr>
        </p:nvGraphicFramePr>
        <p:xfrm>
          <a:off x="2560915" y="1673858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오른쪽 중괄호 12"/>
          <p:cNvSpPr/>
          <p:nvPr/>
        </p:nvSpPr>
        <p:spPr>
          <a:xfrm rot="5400000">
            <a:off x="3798082" y="857803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28089" y="2250285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95184"/>
              </p:ext>
            </p:extLst>
          </p:nvPr>
        </p:nvGraphicFramePr>
        <p:xfrm>
          <a:off x="2560915" y="4563292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오른쪽 중괄호 53"/>
          <p:cNvSpPr/>
          <p:nvPr/>
        </p:nvSpPr>
        <p:spPr>
          <a:xfrm rot="5400000">
            <a:off x="3798082" y="3747237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628089" y="5139719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56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60914" y="3104419"/>
            <a:ext cx="449580" cy="368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66796" y="1673858"/>
            <a:ext cx="314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: 19+1</a:t>
            </a:r>
            <a:r>
              <a:rPr lang="ko-KR" altLang="en-US" dirty="0" smtClean="0"/>
              <a:t>가지의 주요질환 확률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266796" y="4564800"/>
            <a:ext cx="28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56</a:t>
            </a:r>
            <a:r>
              <a:rPr lang="ko-KR" altLang="en-US" dirty="0" smtClean="0"/>
              <a:t>가지의 경증질환 확률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013102" y="3117821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가장 확률이 높은 녹내장 심각도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715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39539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418782" y="1517278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418782" y="2945871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418782" y="4376263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418782" y="5806656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99184"/>
              </p:ext>
            </p:extLst>
          </p:nvPr>
        </p:nvGraphicFramePr>
        <p:xfrm>
          <a:off x="2560915" y="1673858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오른쪽 중괄호 12"/>
          <p:cNvSpPr/>
          <p:nvPr/>
        </p:nvSpPr>
        <p:spPr>
          <a:xfrm rot="5400000">
            <a:off x="3798082" y="857803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28089" y="2250285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95184"/>
              </p:ext>
            </p:extLst>
          </p:nvPr>
        </p:nvGraphicFramePr>
        <p:xfrm>
          <a:off x="2560915" y="4563292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오른쪽 중괄호 53"/>
          <p:cNvSpPr/>
          <p:nvPr/>
        </p:nvSpPr>
        <p:spPr>
          <a:xfrm rot="5400000">
            <a:off x="3798082" y="3747237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628089" y="5139719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56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60914" y="3104419"/>
            <a:ext cx="449580" cy="368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55326"/>
              </p:ext>
            </p:extLst>
          </p:nvPr>
        </p:nvGraphicFramePr>
        <p:xfrm>
          <a:off x="2560915" y="5991715"/>
          <a:ext cx="8765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66796" y="1673858"/>
            <a:ext cx="314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: 19+1</a:t>
            </a:r>
            <a:r>
              <a:rPr lang="ko-KR" altLang="en-US" dirty="0" smtClean="0"/>
              <a:t>가지의 주요질환 확률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266796" y="4564800"/>
            <a:ext cx="28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56</a:t>
            </a:r>
            <a:r>
              <a:rPr lang="ko-KR" altLang="en-US" dirty="0" smtClean="0"/>
              <a:t>가지의 경증질환 확률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013102" y="3117821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가장 확률이 높은 녹내장 심각도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437465" y="5991715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소형병변</a:t>
            </a:r>
            <a:r>
              <a:rPr lang="ko-KR" altLang="en-US" dirty="0" smtClean="0"/>
              <a:t> 확률 합산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056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화살표 1"/>
          <p:cNvSpPr/>
          <p:nvPr/>
        </p:nvSpPr>
        <p:spPr>
          <a:xfrm>
            <a:off x="2802334" y="1281953"/>
            <a:ext cx="6842310" cy="5379944"/>
          </a:xfrm>
          <a:prstGeom prst="rightArrow">
            <a:avLst>
              <a:gd name="adj1" fmla="val 83748"/>
              <a:gd name="adj2" fmla="val 2380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4E8A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39539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418782" y="1517278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418782" y="2945871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418782" y="4376263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418782" y="5806656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99184"/>
              </p:ext>
            </p:extLst>
          </p:nvPr>
        </p:nvGraphicFramePr>
        <p:xfrm>
          <a:off x="2560915" y="1673858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오른쪽 중괄호 12"/>
          <p:cNvSpPr/>
          <p:nvPr/>
        </p:nvSpPr>
        <p:spPr>
          <a:xfrm rot="5400000">
            <a:off x="3798082" y="857803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28089" y="2250285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95184"/>
              </p:ext>
            </p:extLst>
          </p:nvPr>
        </p:nvGraphicFramePr>
        <p:xfrm>
          <a:off x="2560915" y="4563292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오른쪽 중괄호 53"/>
          <p:cNvSpPr/>
          <p:nvPr/>
        </p:nvSpPr>
        <p:spPr>
          <a:xfrm rot="5400000">
            <a:off x="3798082" y="3747237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628089" y="5139719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56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60914" y="3104419"/>
            <a:ext cx="449580" cy="368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55326"/>
              </p:ext>
            </p:extLst>
          </p:nvPr>
        </p:nvGraphicFramePr>
        <p:xfrm>
          <a:off x="2560915" y="5991715"/>
          <a:ext cx="8765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66796" y="1673858"/>
            <a:ext cx="314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: 19+1</a:t>
            </a:r>
            <a:r>
              <a:rPr lang="ko-KR" altLang="en-US" dirty="0" smtClean="0"/>
              <a:t>가지의 주요질환 확률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266796" y="4564800"/>
            <a:ext cx="28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56</a:t>
            </a:r>
            <a:r>
              <a:rPr lang="ko-KR" altLang="en-US" dirty="0" smtClean="0"/>
              <a:t>가지의 경증질환 확률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013102" y="3117821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가장 확률이 높은 녹내장 심각도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437465" y="5991715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소형병변</a:t>
            </a:r>
            <a:r>
              <a:rPr lang="ko-KR" altLang="en-US" dirty="0" smtClean="0"/>
              <a:t> 확률 합산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387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화살표 1"/>
          <p:cNvSpPr/>
          <p:nvPr/>
        </p:nvSpPr>
        <p:spPr>
          <a:xfrm>
            <a:off x="2802334" y="1281953"/>
            <a:ext cx="6842310" cy="5379944"/>
          </a:xfrm>
          <a:prstGeom prst="rightArrow">
            <a:avLst>
              <a:gd name="adj1" fmla="val 83748"/>
              <a:gd name="adj2" fmla="val 2380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4E8A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39539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418782" y="1517278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418782" y="2945871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418782" y="4376263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418782" y="5806656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24223"/>
              </p:ext>
            </p:extLst>
          </p:nvPr>
        </p:nvGraphicFramePr>
        <p:xfrm>
          <a:off x="2560915" y="1673858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오른쪽 중괄호 12"/>
          <p:cNvSpPr/>
          <p:nvPr/>
        </p:nvSpPr>
        <p:spPr>
          <a:xfrm rot="5400000">
            <a:off x="3798082" y="857803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28089" y="2250285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95184"/>
              </p:ext>
            </p:extLst>
          </p:nvPr>
        </p:nvGraphicFramePr>
        <p:xfrm>
          <a:off x="2560915" y="4563292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오른쪽 중괄호 53"/>
          <p:cNvSpPr/>
          <p:nvPr/>
        </p:nvSpPr>
        <p:spPr>
          <a:xfrm rot="5400000">
            <a:off x="3798082" y="3747237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628089" y="5139719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56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60914" y="3104419"/>
            <a:ext cx="449580" cy="368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55326"/>
              </p:ext>
            </p:extLst>
          </p:nvPr>
        </p:nvGraphicFramePr>
        <p:xfrm>
          <a:off x="2560915" y="5991715"/>
          <a:ext cx="8765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66796" y="1673858"/>
            <a:ext cx="314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: 19+1</a:t>
            </a:r>
            <a:r>
              <a:rPr lang="ko-KR" altLang="en-US" dirty="0" smtClean="0"/>
              <a:t>가지의 주요질환 확률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266796" y="4564800"/>
            <a:ext cx="28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56</a:t>
            </a:r>
            <a:r>
              <a:rPr lang="ko-KR" altLang="en-US" dirty="0" smtClean="0"/>
              <a:t>가지의 경증질환 확률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013102" y="3117821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가장 확률이 높은 녹내장 심각도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437465" y="5991715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소형병변</a:t>
            </a:r>
            <a:r>
              <a:rPr lang="ko-KR" altLang="en-US" dirty="0" smtClean="0"/>
              <a:t> 확률 합산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120361"/>
              </p:ext>
            </p:extLst>
          </p:nvPr>
        </p:nvGraphicFramePr>
        <p:xfrm>
          <a:off x="9266344" y="5307886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오른쪽 중괄호 22"/>
          <p:cNvSpPr/>
          <p:nvPr/>
        </p:nvSpPr>
        <p:spPr>
          <a:xfrm rot="5400000">
            <a:off x="10503511" y="4491831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333518" y="5884313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509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33113" y="5139719"/>
            <a:ext cx="2906487" cy="111956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2802334" y="1281953"/>
            <a:ext cx="6842310" cy="5379944"/>
          </a:xfrm>
          <a:prstGeom prst="rightArrow">
            <a:avLst>
              <a:gd name="adj1" fmla="val 83748"/>
              <a:gd name="adj2" fmla="val 2380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4E8A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9" name="타원 48"/>
          <p:cNvSpPr/>
          <p:nvPr/>
        </p:nvSpPr>
        <p:spPr>
          <a:xfrm>
            <a:off x="8939539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418782" y="1517278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418782" y="2945871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418782" y="4376263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418782" y="5806656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24223"/>
              </p:ext>
            </p:extLst>
          </p:nvPr>
        </p:nvGraphicFramePr>
        <p:xfrm>
          <a:off x="2560915" y="1673858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오른쪽 중괄호 12"/>
          <p:cNvSpPr/>
          <p:nvPr/>
        </p:nvSpPr>
        <p:spPr>
          <a:xfrm rot="5400000">
            <a:off x="3798082" y="857803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28089" y="2250285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95184"/>
              </p:ext>
            </p:extLst>
          </p:nvPr>
        </p:nvGraphicFramePr>
        <p:xfrm>
          <a:off x="2560915" y="4563292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오른쪽 중괄호 53"/>
          <p:cNvSpPr/>
          <p:nvPr/>
        </p:nvSpPr>
        <p:spPr>
          <a:xfrm rot="5400000">
            <a:off x="3798082" y="3747237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628089" y="5139719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56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60914" y="3104419"/>
            <a:ext cx="449580" cy="368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55326"/>
              </p:ext>
            </p:extLst>
          </p:nvPr>
        </p:nvGraphicFramePr>
        <p:xfrm>
          <a:off x="2560915" y="5991715"/>
          <a:ext cx="8765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66796" y="1673858"/>
            <a:ext cx="314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: 19+1</a:t>
            </a:r>
            <a:r>
              <a:rPr lang="ko-KR" altLang="en-US" dirty="0" smtClean="0"/>
              <a:t>가지의 주요질환 확률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266796" y="4564800"/>
            <a:ext cx="28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56</a:t>
            </a:r>
            <a:r>
              <a:rPr lang="ko-KR" altLang="en-US" dirty="0" smtClean="0"/>
              <a:t>가지의 경증질환 확률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013102" y="3117821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가장 확률이 높은 녹내장 심각도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437465" y="5991715"/>
            <a:ext cx="37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소형병변</a:t>
            </a:r>
            <a:r>
              <a:rPr lang="ko-KR" altLang="en-US" dirty="0" smtClean="0"/>
              <a:t> 확률 합산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120361"/>
              </p:ext>
            </p:extLst>
          </p:nvPr>
        </p:nvGraphicFramePr>
        <p:xfrm>
          <a:off x="9266344" y="5307886"/>
          <a:ext cx="262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75"/>
                <a:gridCol w="438275"/>
                <a:gridCol w="438275"/>
                <a:gridCol w="438275"/>
                <a:gridCol w="438275"/>
                <a:gridCol w="4382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오른쪽 중괄호 22"/>
          <p:cNvSpPr/>
          <p:nvPr/>
        </p:nvSpPr>
        <p:spPr>
          <a:xfrm rot="5400000">
            <a:off x="10503511" y="4491831"/>
            <a:ext cx="155314" cy="2629650"/>
          </a:xfrm>
          <a:prstGeom prst="rightBrace">
            <a:avLst>
              <a:gd name="adj1" fmla="val 145175"/>
              <a:gd name="adj2" fmla="val 5009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333518" y="5884313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22495" y="1517278"/>
            <a:ext cx="2906487" cy="11195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8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취합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16" y="1456975"/>
            <a:ext cx="9735909" cy="501084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0028889" y="5766370"/>
            <a:ext cx="49530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400800" y="1937657"/>
            <a:ext cx="8273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082211" y="6128657"/>
            <a:ext cx="4419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54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ì 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F0D2E06D-09F6-487D-9196-A36607B8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85" y="4638401"/>
            <a:ext cx="1806942" cy="15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ì  ì¹´ë©ë¼ì ëí ì´ë¯¸ì§ ê²ìê²°ê³¼">
            <a:extLst>
              <a:ext uri="{FF2B5EF4-FFF2-40B4-BE49-F238E27FC236}">
                <a16:creationId xmlns:a16="http://schemas.microsoft.com/office/drawing/2014/main" xmlns="" id="{A356C4E4-A3F6-4F27-91BE-FDC9068FC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r="12040"/>
          <a:stretch/>
        </p:blipFill>
        <p:spPr bwMode="auto">
          <a:xfrm>
            <a:off x="1079506" y="1226382"/>
            <a:ext cx="2078099" cy="20846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ì 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54D63938-D97B-4E80-B1F8-0933383CB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9" t="7054" r="16651" b="6403"/>
          <a:stretch/>
        </p:blipFill>
        <p:spPr bwMode="auto">
          <a:xfrm>
            <a:off x="8024221" y="1638704"/>
            <a:ext cx="3608012" cy="35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C472A24-CA69-42FE-BD82-F8AD012C06B5}"/>
              </a:ext>
            </a:extLst>
          </p:cNvPr>
          <p:cNvGrpSpPr/>
          <p:nvPr/>
        </p:nvGrpSpPr>
        <p:grpSpPr>
          <a:xfrm>
            <a:off x="4434727" y="3299791"/>
            <a:ext cx="2721047" cy="2520907"/>
            <a:chOff x="5260637" y="1992099"/>
            <a:chExt cx="2721047" cy="2520907"/>
          </a:xfrm>
        </p:grpSpPr>
        <p:pic>
          <p:nvPicPr>
            <p:cNvPr id="2" name="Picture 2" descr="ì¸ê³µì§ë¥ ìì´ì½ì ëí ì´ë¯¸ì§ ê²ìê²°ê³¼">
              <a:extLst>
                <a:ext uri="{FF2B5EF4-FFF2-40B4-BE49-F238E27FC236}">
                  <a16:creationId xmlns:a16="http://schemas.microsoft.com/office/drawing/2014/main" xmlns="" id="{BE888FE2-0A37-4B01-BC58-CBB6339619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1" t="7823" r="64222" b="53436"/>
            <a:stretch/>
          </p:blipFill>
          <p:spPr bwMode="auto">
            <a:xfrm>
              <a:off x="5260637" y="1992099"/>
              <a:ext cx="2571036" cy="2344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xmlns="" id="{6468866F-0999-45F1-84FA-1739C174CC4D}"/>
                </a:ext>
              </a:extLst>
            </p:cNvPr>
            <p:cNvSpPr/>
            <p:nvPr/>
          </p:nvSpPr>
          <p:spPr>
            <a:xfrm>
              <a:off x="6938075" y="3264310"/>
              <a:ext cx="1043609" cy="1248696"/>
            </a:xfrm>
            <a:prstGeom prst="triangle">
              <a:avLst>
                <a:gd name="adj" fmla="val 971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35AA33C-2C4D-41D2-BBF6-BFD30B9FF665}"/>
              </a:ext>
            </a:extLst>
          </p:cNvPr>
          <p:cNvSpPr/>
          <p:nvPr/>
        </p:nvSpPr>
        <p:spPr>
          <a:xfrm>
            <a:off x="4690014" y="5643972"/>
            <a:ext cx="1869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인공지능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A05EACF-FD93-4C03-B335-698E1A6B2F3F}"/>
              </a:ext>
            </a:extLst>
          </p:cNvPr>
          <p:cNvSpPr/>
          <p:nvPr/>
        </p:nvSpPr>
        <p:spPr>
          <a:xfrm>
            <a:off x="1304871" y="3352837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안저촬영기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1405056" y="6275467"/>
            <a:ext cx="1426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안저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사진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953E5FB-8E61-4E01-9D6A-17113DD58059}"/>
              </a:ext>
            </a:extLst>
          </p:cNvPr>
          <p:cNvSpPr/>
          <p:nvPr/>
        </p:nvSpPr>
        <p:spPr>
          <a:xfrm>
            <a:off x="8765276" y="5266101"/>
            <a:ext cx="2125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진단 결과 출력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87C0FC2-422F-42B7-9A69-4D9CFC88DC2F}"/>
              </a:ext>
            </a:extLst>
          </p:cNvPr>
          <p:cNvSpPr/>
          <p:nvPr/>
        </p:nvSpPr>
        <p:spPr>
          <a:xfrm>
            <a:off x="4090216" y="3199048"/>
            <a:ext cx="3093791" cy="30937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51443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안과질환 진단 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플랫폼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A05EACF-FD93-4C03-B335-698E1A6B2F3F}"/>
              </a:ext>
            </a:extLst>
          </p:cNvPr>
          <p:cNvSpPr/>
          <p:nvPr/>
        </p:nvSpPr>
        <p:spPr>
          <a:xfrm>
            <a:off x="5956597" y="6262892"/>
            <a:ext cx="3877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  <a:latin typeface="+mj-lt"/>
              </a:rPr>
              <a:t>검증 및 알고리즘의 문서화</a:t>
            </a:r>
            <a:endParaRPr lang="ko-KR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화살표: 아래쪽 5">
            <a:extLst>
              <a:ext uri="{FF2B5EF4-FFF2-40B4-BE49-F238E27FC236}">
                <a16:creationId xmlns:a16="http://schemas.microsoft.com/office/drawing/2014/main" xmlns="" id="{D7F909DE-6B3D-4F6A-9778-6BDE0D009AC2}"/>
              </a:ext>
            </a:extLst>
          </p:cNvPr>
          <p:cNvSpPr/>
          <p:nvPr/>
        </p:nvSpPr>
        <p:spPr>
          <a:xfrm>
            <a:off x="1114213" y="3814502"/>
            <a:ext cx="2008680" cy="782083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2">
            <a:extLst>
              <a:ext uri="{FF2B5EF4-FFF2-40B4-BE49-F238E27FC236}">
                <a16:creationId xmlns:a16="http://schemas.microsoft.com/office/drawing/2014/main" xmlns="" id="{0DA6FBFB-2644-4C86-A256-373C901A3665}"/>
              </a:ext>
            </a:extLst>
          </p:cNvPr>
          <p:cNvSpPr/>
          <p:nvPr/>
        </p:nvSpPr>
        <p:spPr>
          <a:xfrm rot="14811788">
            <a:off x="3625535" y="4403171"/>
            <a:ext cx="575568" cy="1521544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13">
            <a:extLst>
              <a:ext uri="{FF2B5EF4-FFF2-40B4-BE49-F238E27FC236}">
                <a16:creationId xmlns:a16="http://schemas.microsoft.com/office/drawing/2014/main" xmlns="" id="{1A94F01B-D9CE-4458-9CCC-174780B83B92}"/>
              </a:ext>
            </a:extLst>
          </p:cNvPr>
          <p:cNvSpPr/>
          <p:nvPr/>
        </p:nvSpPr>
        <p:spPr>
          <a:xfrm rot="14811287">
            <a:off x="6991459" y="3115713"/>
            <a:ext cx="575568" cy="1048057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953E5FB-8E61-4E01-9D6A-17113DD58059}"/>
              </a:ext>
            </a:extLst>
          </p:cNvPr>
          <p:cNvSpPr/>
          <p:nvPr/>
        </p:nvSpPr>
        <p:spPr>
          <a:xfrm>
            <a:off x="7927710" y="5869120"/>
            <a:ext cx="3801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70C0"/>
                </a:solidFill>
                <a:latin typeface="+mj-lt"/>
              </a:rPr>
              <a:t>녹내장</a:t>
            </a:r>
            <a:r>
              <a:rPr lang="en-US" altLang="ko-KR" sz="2400" dirty="0" smtClean="0">
                <a:solidFill>
                  <a:srgbClr val="0070C0"/>
                </a:solidFill>
                <a:latin typeface="+mj-lt"/>
              </a:rPr>
              <a:t>, </a:t>
            </a:r>
            <a:r>
              <a:rPr lang="ko-KR" altLang="en-US" sz="2400" dirty="0" smtClean="0">
                <a:solidFill>
                  <a:srgbClr val="0070C0"/>
                </a:solidFill>
                <a:latin typeface="+mj-lt"/>
              </a:rPr>
              <a:t>당뇨</a:t>
            </a:r>
            <a:r>
              <a:rPr lang="en-US" altLang="ko-KR" sz="2400" dirty="0" smtClean="0">
                <a:solidFill>
                  <a:srgbClr val="0070C0"/>
                </a:solidFill>
                <a:latin typeface="+mj-lt"/>
              </a:rPr>
              <a:t>, </a:t>
            </a:r>
            <a:r>
              <a:rPr lang="ko-KR" altLang="en-US" sz="2400" dirty="0" err="1" smtClean="0">
                <a:solidFill>
                  <a:srgbClr val="0070C0"/>
                </a:solidFill>
                <a:latin typeface="+mj-lt"/>
              </a:rPr>
              <a:t>황반변성</a:t>
            </a:r>
            <a:r>
              <a:rPr lang="ko-KR" altLang="en-US" sz="2400" dirty="0" smtClean="0">
                <a:solidFill>
                  <a:srgbClr val="0070C0"/>
                </a:solidFill>
                <a:latin typeface="+mj-lt"/>
              </a:rPr>
              <a:t> 등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999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89884" y="2093260"/>
            <a:ext cx="5394443" cy="159548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황반변성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상피막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황반원공</a:t>
            </a:r>
            <a:r>
              <a:rPr lang="ko-KR" altLang="en-US" dirty="0" smtClean="0">
                <a:solidFill>
                  <a:schemeClr val="tx1"/>
                </a:solidFill>
              </a:rPr>
              <a:t> 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</a:t>
            </a:r>
            <a:r>
              <a:rPr lang="ko-KR" altLang="en-US" dirty="0" smtClean="0">
                <a:solidFill>
                  <a:schemeClr val="tx1"/>
                </a:solidFill>
              </a:rPr>
              <a:t>개의 질병 중 어느 질병인지 판독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3230" y="1750360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+mj-lt"/>
              </a:rPr>
              <a:t>정확도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화살표: 아래쪽 12">
            <a:extLst>
              <a:ext uri="{FF2B5EF4-FFF2-40B4-BE49-F238E27FC236}">
                <a16:creationId xmlns:a16="http://schemas.microsoft.com/office/drawing/2014/main" xmlns="" id="{0DA6FBFB-2644-4C86-A256-373C901A3665}"/>
              </a:ext>
            </a:extLst>
          </p:cNvPr>
          <p:cNvSpPr/>
          <p:nvPr/>
        </p:nvSpPr>
        <p:spPr>
          <a:xfrm rot="16200000">
            <a:off x="6776340" y="2271343"/>
            <a:ext cx="664882" cy="1239320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371589" y="2093260"/>
            <a:ext cx="4093580" cy="15954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tx1"/>
                </a:solidFill>
              </a:rPr>
              <a:t>약 </a:t>
            </a:r>
            <a:r>
              <a:rPr lang="en-US" altLang="ko-KR" sz="4400" dirty="0" smtClean="0">
                <a:solidFill>
                  <a:schemeClr val="tx1"/>
                </a:solidFill>
              </a:rPr>
              <a:t>83%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1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699837" y="4563208"/>
            <a:ext cx="1789987" cy="1345223"/>
            <a:chOff x="3914775" y="3506197"/>
            <a:chExt cx="1674378" cy="3006442"/>
          </a:xfrm>
        </p:grpSpPr>
        <p:cxnSp>
          <p:nvCxnSpPr>
            <p:cNvPr id="18" name="꺾인 연결선 17"/>
            <p:cNvCxnSpPr/>
            <p:nvPr/>
          </p:nvCxnSpPr>
          <p:spPr>
            <a:xfrm>
              <a:off x="3914775" y="3506197"/>
              <a:ext cx="1674377" cy="150322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/>
            <p:nvPr/>
          </p:nvCxnSpPr>
          <p:spPr>
            <a:xfrm>
              <a:off x="3914775" y="4508345"/>
              <a:ext cx="1674377" cy="501074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flipV="1">
              <a:off x="3914776" y="5009417"/>
              <a:ext cx="1674377" cy="501074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/>
            <p:nvPr/>
          </p:nvCxnSpPr>
          <p:spPr>
            <a:xfrm flipV="1">
              <a:off x="3914775" y="5009417"/>
              <a:ext cx="1674377" cy="150322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89884" y="2093260"/>
            <a:ext cx="5394443" cy="159548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황반변성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상피막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황반원공</a:t>
            </a:r>
            <a:r>
              <a:rPr lang="ko-KR" altLang="en-US" dirty="0" smtClean="0">
                <a:solidFill>
                  <a:schemeClr val="tx1"/>
                </a:solidFill>
              </a:rPr>
              <a:t> 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</a:t>
            </a:r>
            <a:r>
              <a:rPr lang="ko-KR" altLang="en-US" dirty="0" smtClean="0">
                <a:solidFill>
                  <a:schemeClr val="tx1"/>
                </a:solidFill>
              </a:rPr>
              <a:t>개의 질병 중 어느 질병인지 판독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3230" y="1750360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9" name="화살표: 아래쪽 12">
            <a:extLst>
              <a:ext uri="{FF2B5EF4-FFF2-40B4-BE49-F238E27FC236}">
                <a16:creationId xmlns:a16="http://schemas.microsoft.com/office/drawing/2014/main" xmlns="" id="{0DA6FBFB-2644-4C86-A256-373C901A3665}"/>
              </a:ext>
            </a:extLst>
          </p:cNvPr>
          <p:cNvSpPr/>
          <p:nvPr/>
        </p:nvSpPr>
        <p:spPr>
          <a:xfrm rot="16200000">
            <a:off x="6776340" y="2271343"/>
            <a:ext cx="664882" cy="1239320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71589" y="2093260"/>
            <a:ext cx="4093580" cy="15954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tx1"/>
                </a:solidFill>
              </a:rPr>
              <a:t>약 </a:t>
            </a:r>
            <a:r>
              <a:rPr lang="en-US" altLang="ko-KR" sz="4400" dirty="0" smtClean="0">
                <a:solidFill>
                  <a:schemeClr val="tx1"/>
                </a:solidFill>
              </a:rPr>
              <a:t>83%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3230" y="4241521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965744" y="4686990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1113662" y="5135397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1261580" y="5583804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4489823" y="4429945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23" name="화살표: 아래쪽 12">
            <a:extLst>
              <a:ext uri="{FF2B5EF4-FFF2-40B4-BE49-F238E27FC236}">
                <a16:creationId xmlns:a16="http://schemas.microsoft.com/office/drawing/2014/main" xmlns="" id="{0DA6FBFB-2644-4C86-A256-373C901A3665}"/>
              </a:ext>
            </a:extLst>
          </p:cNvPr>
          <p:cNvSpPr/>
          <p:nvPr/>
        </p:nvSpPr>
        <p:spPr>
          <a:xfrm rot="16200000">
            <a:off x="6776340" y="4604004"/>
            <a:ext cx="664882" cy="1239320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71589" y="4425921"/>
            <a:ext cx="4093580" cy="15954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tx1"/>
                </a:solidFill>
              </a:rPr>
              <a:t>약 </a:t>
            </a:r>
            <a:r>
              <a:rPr lang="en-US" altLang="ko-KR" sz="4400" dirty="0" smtClean="0">
                <a:solidFill>
                  <a:schemeClr val="tx1"/>
                </a:solidFill>
              </a:rPr>
              <a:t>85%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143" y="4925521"/>
            <a:ext cx="657422" cy="65742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+mj-lt"/>
              </a:rPr>
              <a:t>정확도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01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17755" y="1548976"/>
            <a:ext cx="10756490" cy="235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000" b="1" spc="-50" smtClean="0">
                <a:solidFill>
                  <a:srgbClr val="6A747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감사합니다</a:t>
            </a:r>
            <a:endParaRPr lang="en-US" altLang="ko-KR" sz="6000" b="1" spc="-50" dirty="0">
              <a:solidFill>
                <a:srgbClr val="6A747D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4E8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5772150"/>
            <a:ext cx="12192000" cy="1085850"/>
          </a:xfrm>
          <a:prstGeom prst="rect">
            <a:avLst/>
          </a:prstGeom>
          <a:solidFill>
            <a:srgbClr val="4E8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94" y="4781588"/>
            <a:ext cx="4107362" cy="698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75919" y="4810163"/>
            <a:ext cx="4107362" cy="565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spc="300" dirty="0" smtClean="0">
                <a:solidFill>
                  <a:srgbClr val="6A74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부산의료수학센터</a:t>
            </a:r>
            <a:endParaRPr lang="en-US" altLang="ko-KR" sz="2400" spc="300" dirty="0">
              <a:solidFill>
                <a:srgbClr val="6A747D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50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7840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  <a:latin typeface="+mj-lt"/>
              </a:rPr>
              <a:t>합성곱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 신경망</a:t>
            </a:r>
            <a:r>
              <a:rPr lang="en-US" altLang="ko-KR" sz="2000" dirty="0" smtClean="0">
                <a:solidFill>
                  <a:schemeClr val="bg1"/>
                </a:solidFill>
                <a:latin typeface="+mj-lt"/>
              </a:rPr>
              <a:t>(Convolutional Neural Network)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820304" y="1605482"/>
            <a:ext cx="8551392" cy="4783960"/>
            <a:chOff x="2131263" y="1605482"/>
            <a:chExt cx="8551392" cy="4783960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263" y="2729980"/>
              <a:ext cx="1826009" cy="1826009"/>
            </a:xfrm>
            <a:prstGeom prst="rect">
              <a:avLst/>
            </a:prstGeom>
            <a:scene3d>
              <a:camera prst="orthographicFront">
                <a:rot lat="2100000" lon="18900000" rev="0"/>
              </a:camera>
              <a:lightRig rig="threePt" dir="t"/>
            </a:scene3d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272" y="1605482"/>
              <a:ext cx="6725383" cy="478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21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7840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  <a:latin typeface="+mj-lt"/>
              </a:rPr>
              <a:t>합성곱</a:t>
            </a:r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 신경망</a:t>
            </a:r>
            <a:r>
              <a:rPr lang="en-US" altLang="ko-KR" sz="2000" dirty="0" smtClean="0">
                <a:solidFill>
                  <a:schemeClr val="bg1"/>
                </a:solidFill>
                <a:latin typeface="+mj-lt"/>
              </a:rPr>
              <a:t>(Convolutional Neural Network)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76" y="3066311"/>
            <a:ext cx="1826009" cy="182600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33459" r="55704" b="33753"/>
          <a:stretch/>
        </p:blipFill>
        <p:spPr>
          <a:xfrm>
            <a:off x="3728236" y="1404522"/>
            <a:ext cx="1559634" cy="514958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53993" r="55711"/>
          <a:stretch/>
        </p:blipFill>
        <p:spPr>
          <a:xfrm>
            <a:off x="8416071" y="1314946"/>
            <a:ext cx="792871" cy="5328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5704" t="56125" b="11236"/>
          <a:stretch/>
        </p:blipFill>
        <p:spPr>
          <a:xfrm>
            <a:off x="5287870" y="1404702"/>
            <a:ext cx="1566649" cy="51492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54602" t="53993"/>
          <a:stretch/>
        </p:blipFill>
        <p:spPr>
          <a:xfrm>
            <a:off x="9208942" y="1314946"/>
            <a:ext cx="812726" cy="5328739"/>
          </a:xfrm>
          <a:prstGeom prst="rect">
            <a:avLst/>
          </a:prstGeom>
        </p:spPr>
      </p:pic>
      <p:sp>
        <p:nvSpPr>
          <p:cNvPr id="15" name="화살표: 아래쪽 12">
            <a:extLst>
              <a:ext uri="{FF2B5EF4-FFF2-40B4-BE49-F238E27FC236}">
                <a16:creationId xmlns:a16="http://schemas.microsoft.com/office/drawing/2014/main" xmlns="" id="{0DA6FBFB-2644-4C86-A256-373C901A3665}"/>
              </a:ext>
            </a:extLst>
          </p:cNvPr>
          <p:cNvSpPr/>
          <p:nvPr/>
        </p:nvSpPr>
        <p:spPr>
          <a:xfrm rot="16200000">
            <a:off x="2560300" y="3473208"/>
            <a:ext cx="798514" cy="1012213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2">
            <a:extLst>
              <a:ext uri="{FF2B5EF4-FFF2-40B4-BE49-F238E27FC236}">
                <a16:creationId xmlns:a16="http://schemas.microsoft.com/office/drawing/2014/main" xmlns="" id="{0DA6FBFB-2644-4C86-A256-373C901A3665}"/>
              </a:ext>
            </a:extLst>
          </p:cNvPr>
          <p:cNvSpPr/>
          <p:nvPr/>
        </p:nvSpPr>
        <p:spPr>
          <a:xfrm rot="16200000">
            <a:off x="7248133" y="3473209"/>
            <a:ext cx="798514" cy="1012213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2">
            <a:extLst>
              <a:ext uri="{FF2B5EF4-FFF2-40B4-BE49-F238E27FC236}">
                <a16:creationId xmlns:a16="http://schemas.microsoft.com/office/drawing/2014/main" xmlns="" id="{0DA6FBFB-2644-4C86-A256-373C901A3665}"/>
              </a:ext>
            </a:extLst>
          </p:cNvPr>
          <p:cNvSpPr/>
          <p:nvPr/>
        </p:nvSpPr>
        <p:spPr>
          <a:xfrm rot="16200000">
            <a:off x="10415282" y="3473210"/>
            <a:ext cx="798514" cy="1012213"/>
          </a:xfrm>
          <a:prstGeom prst="downArrow">
            <a:avLst>
              <a:gd name="adj1" fmla="val 54975"/>
              <a:gd name="adj2" fmla="val 54475"/>
            </a:avLst>
          </a:prstGeom>
          <a:gradFill flip="none" rotWithShape="1">
            <a:gsLst>
              <a:gs pos="0">
                <a:srgbClr val="4E8ABE"/>
              </a:gs>
              <a:gs pos="100000">
                <a:srgbClr val="4E8AB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 rot="16200000">
            <a:off x="11690770" y="3873094"/>
            <a:ext cx="45720" cy="212439"/>
            <a:chOff x="10861650" y="4221213"/>
            <a:chExt cx="45720" cy="212439"/>
          </a:xfrm>
        </p:grpSpPr>
        <p:sp>
          <p:nvSpPr>
            <p:cNvPr id="18" name="타원 17"/>
            <p:cNvSpPr/>
            <p:nvPr/>
          </p:nvSpPr>
          <p:spPr>
            <a:xfrm>
              <a:off x="10861650" y="422121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0861650" y="430493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61650" y="438793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59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꺾인 연결선 38"/>
          <p:cNvCxnSpPr/>
          <p:nvPr/>
        </p:nvCxnSpPr>
        <p:spPr>
          <a:xfrm flipV="1">
            <a:off x="785131" y="3976034"/>
            <a:ext cx="2503884" cy="5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056964" y="2506804"/>
            <a:ext cx="2194005" cy="3006442"/>
            <a:chOff x="2543880" y="2506804"/>
            <a:chExt cx="2128838" cy="3006442"/>
          </a:xfrm>
        </p:grpSpPr>
        <p:cxnSp>
          <p:nvCxnSpPr>
            <p:cNvPr id="16" name="꺾인 연결선 15"/>
            <p:cNvCxnSpPr>
              <a:endCxn id="8" idx="1"/>
            </p:cNvCxnSpPr>
            <p:nvPr/>
          </p:nvCxnSpPr>
          <p:spPr>
            <a:xfrm flipV="1">
              <a:off x="2543880" y="2506804"/>
              <a:ext cx="2128838" cy="150322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endCxn id="10" idx="1"/>
            </p:cNvCxnSpPr>
            <p:nvPr/>
          </p:nvCxnSpPr>
          <p:spPr>
            <a:xfrm flipV="1">
              <a:off x="2543880" y="3508951"/>
              <a:ext cx="2128838" cy="5010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1" idx="1"/>
            </p:cNvCxnSpPr>
            <p:nvPr/>
          </p:nvCxnSpPr>
          <p:spPr>
            <a:xfrm>
              <a:off x="2543880" y="4015798"/>
              <a:ext cx="2128838" cy="49530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endCxn id="12" idx="1"/>
            </p:cNvCxnSpPr>
            <p:nvPr/>
          </p:nvCxnSpPr>
          <p:spPr>
            <a:xfrm>
              <a:off x="2543880" y="4015798"/>
              <a:ext cx="2128838" cy="149744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44598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+mj-lt"/>
              </a:rPr>
              <a:t>인공지능 알고리즘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3" y="2786063"/>
            <a:ext cx="2371725" cy="2371725"/>
          </a:xfrm>
          <a:prstGeom prst="rect">
            <a:avLst/>
          </a:prstGeom>
          <a:scene3d>
            <a:camera prst="orthographicFront">
              <a:rot lat="2100000" lon="3600001" rev="0"/>
            </a:camera>
            <a:lightRig rig="threePt" dir="t"/>
          </a:scene3d>
        </p:spPr>
      </p:pic>
      <p:sp>
        <p:nvSpPr>
          <p:cNvPr id="8" name="직사각형 7"/>
          <p:cNvSpPr/>
          <p:nvPr/>
        </p:nvSpPr>
        <p:spPr>
          <a:xfrm>
            <a:off x="4767577" y="2163904"/>
            <a:ext cx="3457575" cy="6857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4767577" y="3166051"/>
            <a:ext cx="3457575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4767577" y="4168198"/>
            <a:ext cx="3457575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4767577" y="5170346"/>
            <a:ext cx="3457575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pSp>
        <p:nvGrpSpPr>
          <p:cNvPr id="2060" name="그룹 2059"/>
          <p:cNvGrpSpPr/>
          <p:nvPr/>
        </p:nvGrpSpPr>
        <p:grpSpPr>
          <a:xfrm>
            <a:off x="8225152" y="2506804"/>
            <a:ext cx="1017441" cy="3006442"/>
            <a:chOff x="8225152" y="2506804"/>
            <a:chExt cx="2059093" cy="3006442"/>
          </a:xfrm>
        </p:grpSpPr>
        <p:cxnSp>
          <p:nvCxnSpPr>
            <p:cNvPr id="33" name="꺾인 연결선 32"/>
            <p:cNvCxnSpPr>
              <a:stCxn id="8" idx="3"/>
              <a:endCxn id="14" idx="2"/>
            </p:cNvCxnSpPr>
            <p:nvPr/>
          </p:nvCxnSpPr>
          <p:spPr>
            <a:xfrm>
              <a:off x="8225152" y="2506804"/>
              <a:ext cx="2059093" cy="146512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10" idx="3"/>
              <a:endCxn id="14" idx="2"/>
            </p:cNvCxnSpPr>
            <p:nvPr/>
          </p:nvCxnSpPr>
          <p:spPr>
            <a:xfrm>
              <a:off x="8225152" y="3508951"/>
              <a:ext cx="2059093" cy="462974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1" idx="3"/>
              <a:endCxn id="14" idx="2"/>
            </p:cNvCxnSpPr>
            <p:nvPr/>
          </p:nvCxnSpPr>
          <p:spPr>
            <a:xfrm flipV="1">
              <a:off x="8225152" y="3971925"/>
              <a:ext cx="2059093" cy="5391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12" idx="3"/>
              <a:endCxn id="14" idx="2"/>
            </p:cNvCxnSpPr>
            <p:nvPr/>
          </p:nvCxnSpPr>
          <p:spPr>
            <a:xfrm flipV="1">
              <a:off x="8225152" y="3971925"/>
              <a:ext cx="2059093" cy="154132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2469458" y="550068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606104" y="5500688"/>
            <a:ext cx="1043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Input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7260" b="5430"/>
          <a:stretch/>
        </p:blipFill>
        <p:spPr>
          <a:xfrm>
            <a:off x="-325070" y="2678775"/>
            <a:ext cx="2906223" cy="2269951"/>
          </a:xfrm>
          <a:prstGeom prst="rect">
            <a:avLst/>
          </a:prstGeom>
          <a:scene3d>
            <a:camera prst="orthographicFront">
              <a:rot lat="2100000" lon="3600000" rev="0"/>
            </a:camera>
            <a:lightRig rig="threePt" dir="t"/>
          </a:scene3d>
        </p:spPr>
      </p:pic>
      <p:cxnSp>
        <p:nvCxnSpPr>
          <p:cNvPr id="38" name="꺾인 연결선 38"/>
          <p:cNvCxnSpPr/>
          <p:nvPr/>
        </p:nvCxnSpPr>
        <p:spPr>
          <a:xfrm flipV="1">
            <a:off x="9032303" y="3966151"/>
            <a:ext cx="2503884" cy="5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41" name="타원 40"/>
          <p:cNvSpPr/>
          <p:nvPr/>
        </p:nvSpPr>
        <p:spPr>
          <a:xfrm>
            <a:off x="8944617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6778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44598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+mj-lt"/>
              </a:rPr>
              <a:t>인공지능 알고리즘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3807169" y="5966131"/>
            <a:ext cx="6147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  <a:latin typeface="+mj-lt"/>
              </a:rPr>
              <a:t>약 </a:t>
            </a:r>
            <a:r>
              <a:rPr lang="en-US" altLang="ko-KR" sz="2400" dirty="0" smtClean="0">
                <a:solidFill>
                  <a:srgbClr val="FF0000"/>
                </a:solidFill>
                <a:latin typeface="+mj-lt"/>
              </a:rPr>
              <a:t>80,000</a:t>
            </a:r>
            <a:r>
              <a:rPr lang="ko-KR" altLang="en-US" sz="2400" dirty="0" smtClean="0">
                <a:solidFill>
                  <a:srgbClr val="FF0000"/>
                </a:solidFill>
                <a:latin typeface="+mj-lt"/>
              </a:rPr>
              <a:t>장의 </a:t>
            </a:r>
            <a:r>
              <a:rPr lang="ko-KR" altLang="en-US" sz="2400" dirty="0" err="1" smtClean="0">
                <a:solidFill>
                  <a:srgbClr val="FF0000"/>
                </a:solidFill>
                <a:latin typeface="+mj-lt"/>
              </a:rPr>
              <a:t>안저사진을</a:t>
            </a:r>
            <a:r>
              <a:rPr lang="ko-KR" altLang="en-US" sz="2400" dirty="0" smtClean="0">
                <a:solidFill>
                  <a:srgbClr val="FF0000"/>
                </a:solidFill>
                <a:latin typeface="+mj-lt"/>
              </a:rPr>
              <a:t> 통한 </a:t>
            </a:r>
            <a:r>
              <a:rPr lang="en-US" altLang="ko-KR" sz="2400" dirty="0" smtClean="0">
                <a:solidFill>
                  <a:srgbClr val="FF0000"/>
                </a:solidFill>
                <a:latin typeface="+mj-lt"/>
              </a:rPr>
              <a:t>Training</a:t>
            </a:r>
            <a:endParaRPr lang="ko-KR" alt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6" name="꺾인 연결선 38"/>
          <p:cNvCxnSpPr/>
          <p:nvPr/>
        </p:nvCxnSpPr>
        <p:spPr>
          <a:xfrm flipV="1">
            <a:off x="785131" y="3976034"/>
            <a:ext cx="2503884" cy="5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056964" y="2506804"/>
            <a:ext cx="2194005" cy="3006442"/>
            <a:chOff x="2543880" y="2506804"/>
            <a:chExt cx="2128838" cy="3006442"/>
          </a:xfrm>
        </p:grpSpPr>
        <p:cxnSp>
          <p:nvCxnSpPr>
            <p:cNvPr id="28" name="꺾인 연결선 27"/>
            <p:cNvCxnSpPr>
              <a:endCxn id="41" idx="1"/>
            </p:cNvCxnSpPr>
            <p:nvPr/>
          </p:nvCxnSpPr>
          <p:spPr>
            <a:xfrm flipV="1">
              <a:off x="2543880" y="2506804"/>
              <a:ext cx="2128838" cy="150322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>
              <a:endCxn id="42" idx="1"/>
            </p:cNvCxnSpPr>
            <p:nvPr/>
          </p:nvCxnSpPr>
          <p:spPr>
            <a:xfrm flipV="1">
              <a:off x="2543880" y="3508951"/>
              <a:ext cx="2128838" cy="5010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endCxn id="43" idx="1"/>
            </p:cNvCxnSpPr>
            <p:nvPr/>
          </p:nvCxnSpPr>
          <p:spPr>
            <a:xfrm>
              <a:off x="2543880" y="4015798"/>
              <a:ext cx="2128838" cy="49530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endCxn id="44" idx="1"/>
            </p:cNvCxnSpPr>
            <p:nvPr/>
          </p:nvCxnSpPr>
          <p:spPr>
            <a:xfrm>
              <a:off x="2543880" y="4015798"/>
              <a:ext cx="2128838" cy="149744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3" y="2786063"/>
            <a:ext cx="2371725" cy="2371725"/>
          </a:xfrm>
          <a:prstGeom prst="rect">
            <a:avLst/>
          </a:prstGeom>
          <a:scene3d>
            <a:camera prst="orthographicFront">
              <a:rot lat="2100000" lon="3600001" rev="0"/>
            </a:camera>
            <a:lightRig rig="threePt" dir="t"/>
          </a:scene3d>
        </p:spPr>
      </p:pic>
      <p:sp>
        <p:nvSpPr>
          <p:cNvPr id="41" name="직사각형 40"/>
          <p:cNvSpPr/>
          <p:nvPr/>
        </p:nvSpPr>
        <p:spPr>
          <a:xfrm>
            <a:off x="4767577" y="2163904"/>
            <a:ext cx="3457575" cy="6857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42" name="직사각형 41"/>
          <p:cNvSpPr/>
          <p:nvPr/>
        </p:nvSpPr>
        <p:spPr>
          <a:xfrm>
            <a:off x="4767577" y="3166051"/>
            <a:ext cx="3457575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4767577" y="4168198"/>
            <a:ext cx="3457575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4767577" y="5170346"/>
            <a:ext cx="3457575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  <p:grpSp>
        <p:nvGrpSpPr>
          <p:cNvPr id="45" name="그룹 44"/>
          <p:cNvGrpSpPr/>
          <p:nvPr/>
        </p:nvGrpSpPr>
        <p:grpSpPr>
          <a:xfrm>
            <a:off x="8225152" y="2506804"/>
            <a:ext cx="1017441" cy="3006442"/>
            <a:chOff x="8225152" y="2506804"/>
            <a:chExt cx="2059093" cy="3006442"/>
          </a:xfrm>
        </p:grpSpPr>
        <p:cxnSp>
          <p:nvCxnSpPr>
            <p:cNvPr id="46" name="꺾인 연결선 45"/>
            <p:cNvCxnSpPr>
              <a:stCxn id="41" idx="3"/>
              <a:endCxn id="54" idx="2"/>
            </p:cNvCxnSpPr>
            <p:nvPr/>
          </p:nvCxnSpPr>
          <p:spPr>
            <a:xfrm>
              <a:off x="8225152" y="2506804"/>
              <a:ext cx="2059093" cy="146512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꺾인 연결선 46"/>
            <p:cNvCxnSpPr>
              <a:stCxn id="42" idx="3"/>
              <a:endCxn id="54" idx="2"/>
            </p:cNvCxnSpPr>
            <p:nvPr/>
          </p:nvCxnSpPr>
          <p:spPr>
            <a:xfrm>
              <a:off x="8225152" y="3508951"/>
              <a:ext cx="2059093" cy="462974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>
              <a:stCxn id="43" idx="3"/>
              <a:endCxn id="54" idx="2"/>
            </p:cNvCxnSpPr>
            <p:nvPr/>
          </p:nvCxnSpPr>
          <p:spPr>
            <a:xfrm flipV="1">
              <a:off x="8225152" y="3971925"/>
              <a:ext cx="2059093" cy="5391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stCxn id="44" idx="3"/>
              <a:endCxn id="54" idx="2"/>
            </p:cNvCxnSpPr>
            <p:nvPr/>
          </p:nvCxnSpPr>
          <p:spPr>
            <a:xfrm flipV="1">
              <a:off x="8225152" y="3971925"/>
              <a:ext cx="2059093" cy="154132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2469458" y="550068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A3764233-0D50-4C07-9066-2A8B03782398}"/>
              </a:ext>
            </a:extLst>
          </p:cNvPr>
          <p:cNvSpPr/>
          <p:nvPr/>
        </p:nvSpPr>
        <p:spPr>
          <a:xfrm>
            <a:off x="606104" y="5500688"/>
            <a:ext cx="1043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Input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53" name="꺾인 연결선 38"/>
          <p:cNvCxnSpPr/>
          <p:nvPr/>
        </p:nvCxnSpPr>
        <p:spPr>
          <a:xfrm flipV="1">
            <a:off x="9032303" y="3966151"/>
            <a:ext cx="2503884" cy="5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10284245" y="3166051"/>
            <a:ext cx="1611748" cy="16117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최종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진단</a:t>
            </a:r>
            <a:endParaRPr lang="ko-KR" altLang="en-US" sz="2400" dirty="0"/>
          </a:p>
        </p:txBody>
      </p:sp>
      <p:sp>
        <p:nvSpPr>
          <p:cNvPr id="55" name="타원 54"/>
          <p:cNvSpPr/>
          <p:nvPr/>
        </p:nvSpPr>
        <p:spPr>
          <a:xfrm>
            <a:off x="8944617" y="3426445"/>
            <a:ext cx="1064406" cy="10644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취합</a:t>
            </a:r>
            <a:endParaRPr lang="ko-KR" altLang="en-US" sz="20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rcRect l="7260" b="5430"/>
          <a:stretch/>
        </p:blipFill>
        <p:spPr>
          <a:xfrm>
            <a:off x="-325070" y="2678775"/>
            <a:ext cx="2906223" cy="2269951"/>
          </a:xfrm>
          <a:prstGeom prst="rect">
            <a:avLst/>
          </a:prstGeom>
          <a:scene3d>
            <a:camera prst="orthographicFront">
              <a:rot lat="2100000" lon="36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512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C19DAB-4656-408A-804B-70C630454898}"/>
              </a:ext>
            </a:extLst>
          </p:cNvPr>
          <p:cNvSpPr/>
          <p:nvPr/>
        </p:nvSpPr>
        <p:spPr>
          <a:xfrm>
            <a:off x="266251" y="209972"/>
            <a:ext cx="44598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인공지능 알고리즘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9884" y="2093260"/>
            <a:ext cx="5394443" cy="159548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황반변성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상피막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황반원공</a:t>
            </a:r>
            <a:r>
              <a:rPr lang="ko-KR" altLang="en-US" dirty="0" smtClean="0">
                <a:solidFill>
                  <a:schemeClr val="tx1"/>
                </a:solidFill>
              </a:rPr>
              <a:t> 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</a:t>
            </a:r>
            <a:r>
              <a:rPr lang="ko-KR" altLang="en-US" dirty="0" smtClean="0">
                <a:solidFill>
                  <a:schemeClr val="tx1"/>
                </a:solidFill>
              </a:rPr>
              <a:t>개의 질병 중 어느 질병인지 판독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07673" y="2093260"/>
            <a:ext cx="5394443" cy="159548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녹내장이 의심되는 영역과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심각한 정도를 판독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884" y="4388997"/>
            <a:ext cx="5394443" cy="1595485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56</a:t>
            </a:r>
            <a:r>
              <a:rPr lang="ko-KR" altLang="en-US" dirty="0" smtClean="0">
                <a:solidFill>
                  <a:schemeClr val="tx1"/>
                </a:solidFill>
              </a:rPr>
              <a:t>가지의 경증 질환의 존재 여부 판독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07673" y="4388997"/>
            <a:ext cx="5394443" cy="15954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미세혈관병증이나 </a:t>
            </a:r>
            <a:r>
              <a:rPr lang="ko-KR" altLang="en-US" dirty="0" err="1" smtClean="0">
                <a:solidFill>
                  <a:schemeClr val="tx1"/>
                </a:solidFill>
              </a:rPr>
              <a:t>경성삼출물</a:t>
            </a:r>
            <a:r>
              <a:rPr lang="ko-KR" altLang="en-US" dirty="0" smtClean="0">
                <a:solidFill>
                  <a:schemeClr val="tx1"/>
                </a:solidFill>
              </a:rPr>
              <a:t> 같은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미세병변의</a:t>
            </a:r>
            <a:r>
              <a:rPr lang="ko-KR" altLang="en-US" dirty="0" smtClean="0">
                <a:solidFill>
                  <a:schemeClr val="tx1"/>
                </a:solidFill>
              </a:rPr>
              <a:t> 위치를 판독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3230" y="1750360"/>
            <a:ext cx="1886607" cy="68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1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6425766" y="1750360"/>
            <a:ext cx="1886607" cy="6857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2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813229" y="4031645"/>
            <a:ext cx="1886607" cy="6857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425765" y="4031645"/>
            <a:ext cx="1886607" cy="6857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Section 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132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1782</TotalTime>
  <Words>1536</Words>
  <Application>Microsoft Office PowerPoint</Application>
  <PresentationFormat>와이드스크린</PresentationFormat>
  <Paragraphs>446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HY견고딕</vt:lpstr>
      <vt:lpstr>HY헤드라인M</vt:lpstr>
      <vt:lpstr>MathJax_Math-italic</vt:lpstr>
      <vt:lpstr>Spoqa Han Sans</vt:lpstr>
      <vt:lpstr>맑은 고딕</vt:lpstr>
      <vt:lpstr>Arial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상협 서</dc:creator>
  <cp:lastModifiedBy>서상협</cp:lastModifiedBy>
  <cp:revision>135</cp:revision>
  <cp:lastPrinted>2020-05-11T02:03:41Z</cp:lastPrinted>
  <dcterms:created xsi:type="dcterms:W3CDTF">2019-08-16T05:33:53Z</dcterms:created>
  <dcterms:modified xsi:type="dcterms:W3CDTF">2020-06-02T06:37:35Z</dcterms:modified>
</cp:coreProperties>
</file>